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Architects Daughter" panose="020B0604020202020204" charset="0"/>
      <p:regular r:id="rId19"/>
    </p:embeddedFont>
    <p:embeddedFont>
      <p:font typeface="Barrio" panose="020B0604020202020204" charset="-18"/>
      <p:regular r:id="rId20"/>
    </p:embeddedFont>
    <p:embeddedFont>
      <p:font typeface="Calibri" panose="020F0502020204030204" pitchFamily="34" charset="0"/>
      <p:regular r:id="rId21"/>
      <p:bold r:id="rId22"/>
      <p:italic r:id="rId23"/>
      <p:boldItalic r:id="rId24"/>
    </p:embeddedFont>
    <p:embeddedFont>
      <p:font typeface="Nickainley" panose="020B0604020202020204" charset="-18"/>
      <p:regular r:id="rId25"/>
    </p:embeddedFont>
    <p:embeddedFont>
      <p:font typeface="Open Sans" panose="020B0604020202020204" charset="0"/>
      <p:regular r:id="rId26"/>
    </p:embeddedFont>
    <p:embeddedFont>
      <p:font typeface="Open Sans Extra Bold" panose="020B0604020202020204" charset="0"/>
      <p:regular r:id="rId27"/>
    </p:embeddedFont>
    <p:embeddedFont>
      <p:font typeface="Open Sans Extra Bold Italics" panose="020B0604020202020204" charset="0"/>
      <p:regular r:id="rId28"/>
    </p:embeddedFont>
    <p:embeddedFont>
      <p:font typeface="Open Sans Light" panose="020B0604020202020204" charset="0"/>
      <p:regular r:id="rId29"/>
    </p:embeddedFont>
    <p:embeddedFont>
      <p:font typeface="Open Sans Light Bold" panose="020B0604020202020204" charset="0"/>
      <p:regular r:id="rId30"/>
    </p:embeddedFont>
    <p:embeddedFont>
      <p:font typeface="Sacramento"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4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31332" b="31332"/>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206135" y="0"/>
            <a:ext cx="16081865" cy="10714542"/>
          </a:xfrm>
          <a:prstGeom prst="rect">
            <a:avLst/>
          </a:prstGeom>
        </p:spPr>
      </p:pic>
      <p:sp>
        <p:nvSpPr>
          <p:cNvPr id="3" name="TextBox 3"/>
          <p:cNvSpPr txBox="1"/>
          <p:nvPr/>
        </p:nvSpPr>
        <p:spPr>
          <a:xfrm rot="-5400000">
            <a:off x="-2942304" y="4554156"/>
            <a:ext cx="8314289" cy="1178686"/>
          </a:xfrm>
          <a:prstGeom prst="rect">
            <a:avLst/>
          </a:prstGeom>
        </p:spPr>
        <p:txBody>
          <a:bodyPr lIns="0" tIns="0" rIns="0" bIns="0" rtlCol="0" anchor="t">
            <a:spAutoFit/>
          </a:bodyPr>
          <a:lstStyle/>
          <a:p>
            <a:pPr algn="ctr">
              <a:lnSpc>
                <a:spcPts val="8799"/>
              </a:lnSpc>
            </a:pPr>
            <a:r>
              <a:rPr lang="en-US" sz="8799">
                <a:solidFill>
                  <a:srgbClr val="000000"/>
                </a:solidFill>
                <a:latin typeface="Barrio"/>
              </a:rPr>
              <a:t>Lectio divina</a:t>
            </a:r>
          </a:p>
        </p:txBody>
      </p:sp>
      <p:sp>
        <p:nvSpPr>
          <p:cNvPr id="4" name="TextBox 4"/>
          <p:cNvSpPr txBox="1"/>
          <p:nvPr/>
        </p:nvSpPr>
        <p:spPr>
          <a:xfrm>
            <a:off x="2751545" y="684808"/>
            <a:ext cx="14697202" cy="1040209"/>
          </a:xfrm>
          <a:prstGeom prst="rect">
            <a:avLst/>
          </a:prstGeom>
        </p:spPr>
        <p:txBody>
          <a:bodyPr lIns="0" tIns="0" rIns="0" bIns="0" rtlCol="0" anchor="t">
            <a:spAutoFit/>
          </a:bodyPr>
          <a:lstStyle/>
          <a:p>
            <a:pPr algn="ctr">
              <a:lnSpc>
                <a:spcPts val="7242"/>
              </a:lnSpc>
            </a:pPr>
            <a:r>
              <a:rPr lang="en-US" sz="9167">
                <a:solidFill>
                  <a:srgbClr val="000000"/>
                </a:solidFill>
                <a:latin typeface="Architects Daughter"/>
              </a:rPr>
              <a:t>Tvoje slovo mi vracia život.</a:t>
            </a:r>
          </a:p>
        </p:txBody>
      </p:sp>
      <p:sp>
        <p:nvSpPr>
          <p:cNvPr id="5" name="TextBox 5"/>
          <p:cNvSpPr txBox="1"/>
          <p:nvPr/>
        </p:nvSpPr>
        <p:spPr>
          <a:xfrm>
            <a:off x="15138952" y="1801217"/>
            <a:ext cx="2679217" cy="254420"/>
          </a:xfrm>
          <a:prstGeom prst="rect">
            <a:avLst/>
          </a:prstGeom>
        </p:spPr>
        <p:txBody>
          <a:bodyPr lIns="0" tIns="0" rIns="0" bIns="0" rtlCol="0" anchor="t">
            <a:spAutoFit/>
          </a:bodyPr>
          <a:lstStyle/>
          <a:p>
            <a:pPr algn="ctr">
              <a:lnSpc>
                <a:spcPts val="1719"/>
              </a:lnSpc>
            </a:pPr>
            <a:r>
              <a:rPr lang="en-US" sz="2176">
                <a:solidFill>
                  <a:srgbClr val="000000"/>
                </a:solidFill>
                <a:latin typeface="Architects Daughter"/>
              </a:rPr>
              <a:t>Ž 119,50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EF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1641483" y="1343388"/>
            <a:ext cx="5617817" cy="6224436"/>
          </a:xfrm>
          <a:prstGeom prst="rect">
            <a:avLst/>
          </a:prstGeom>
        </p:spPr>
      </p:pic>
      <p:sp>
        <p:nvSpPr>
          <p:cNvPr id="3" name="TextBox 3"/>
          <p:cNvSpPr txBox="1"/>
          <p:nvPr/>
        </p:nvSpPr>
        <p:spPr>
          <a:xfrm>
            <a:off x="652030" y="8601710"/>
            <a:ext cx="16230600" cy="656590"/>
          </a:xfrm>
          <a:prstGeom prst="rect">
            <a:avLst/>
          </a:prstGeom>
        </p:spPr>
        <p:txBody>
          <a:bodyPr lIns="0" tIns="0" rIns="0" bIns="0" rtlCol="0" anchor="t">
            <a:spAutoFit/>
          </a:bodyPr>
          <a:lstStyle/>
          <a:p>
            <a:pPr algn="just">
              <a:lnSpc>
                <a:spcPts val="2660"/>
              </a:lnSpc>
              <a:spcBef>
                <a:spcPct val="0"/>
              </a:spcBef>
            </a:pPr>
            <a:r>
              <a:rPr lang="en-US" sz="1900">
                <a:solidFill>
                  <a:srgbClr val="000000"/>
                </a:solidFill>
                <a:latin typeface="Open Sans Light"/>
              </a:rPr>
              <a:t>Ježiš nepredkladá žene žiadne ďalšie podmienky, nehovorí jej: „Keď budeš mať vieru, urobím pre teba to, o čo žiadaš.“ Ani inokedy nikomu nepovedal: „Ak budeš mať vieru, tak ťa spasím.“ Nie , Ježiš rozpoznáva vieru človeka, ktorý stojí pred ním, a vie takej osobe vnuknúť ďalšiu dôveru. </a:t>
            </a:r>
          </a:p>
        </p:txBody>
      </p:sp>
      <p:sp>
        <p:nvSpPr>
          <p:cNvPr id="4" name="TextBox 4"/>
          <p:cNvSpPr txBox="1"/>
          <p:nvPr/>
        </p:nvSpPr>
        <p:spPr>
          <a:xfrm>
            <a:off x="652030" y="1489640"/>
            <a:ext cx="10491520" cy="1323340"/>
          </a:xfrm>
          <a:prstGeom prst="rect">
            <a:avLst/>
          </a:prstGeom>
        </p:spPr>
        <p:txBody>
          <a:bodyPr lIns="0" tIns="0" rIns="0" bIns="0" rtlCol="0" anchor="t">
            <a:spAutoFit/>
          </a:bodyPr>
          <a:lstStyle/>
          <a:p>
            <a:pPr algn="just">
              <a:lnSpc>
                <a:spcPts val="2660"/>
              </a:lnSpc>
              <a:spcBef>
                <a:spcPct val="0"/>
              </a:spcBef>
            </a:pPr>
            <a:r>
              <a:rPr lang="en-US" sz="1900">
                <a:solidFill>
                  <a:srgbClr val="000000"/>
                </a:solidFill>
                <a:latin typeface="Open Sans Light"/>
              </a:rPr>
              <a:t>Žiaden z apoštolov nepočul pochvalu, akú počula tá pohanka z úst Ježiša. Žena, vystavená skúške, prirovnaná psovi, neodišla od Ježiša, ale verila, že jedine On môže vyliečiť jej dcéru, súhlasila s tým, aby bola zavýjajúcim psom pri nohách Pána, lebo aby obsiahla omrvinku zdravia pre svoje dieťa.</a:t>
            </a:r>
          </a:p>
        </p:txBody>
      </p:sp>
      <p:sp>
        <p:nvSpPr>
          <p:cNvPr id="5" name="TextBox 5"/>
          <p:cNvSpPr txBox="1"/>
          <p:nvPr/>
        </p:nvSpPr>
        <p:spPr>
          <a:xfrm>
            <a:off x="652030" y="4927929"/>
            <a:ext cx="10491520" cy="989965"/>
          </a:xfrm>
          <a:prstGeom prst="rect">
            <a:avLst/>
          </a:prstGeom>
        </p:spPr>
        <p:txBody>
          <a:bodyPr lIns="0" tIns="0" rIns="0" bIns="0" rtlCol="0" anchor="t">
            <a:spAutoFit/>
          </a:bodyPr>
          <a:lstStyle/>
          <a:p>
            <a:pPr algn="just">
              <a:lnSpc>
                <a:spcPts val="2660"/>
              </a:lnSpc>
              <a:spcBef>
                <a:spcPct val="0"/>
              </a:spcBef>
            </a:pPr>
            <a:r>
              <a:rPr lang="en-US" sz="1900">
                <a:solidFill>
                  <a:srgbClr val="000000"/>
                </a:solidFill>
                <a:latin typeface="Open Sans Light"/>
              </a:rPr>
              <a:t>Dostala viac ako prosila. Dcéra vyzdravela, a ona odišla hrdá, lebo bola postavená ako vzor pre všetkých Židov, plná radosti kvôli sile svojej viery, pričom mala potvrdenie samého Ježiša: „Žena, veľká je tvoja viera“.</a:t>
            </a:r>
          </a:p>
        </p:txBody>
      </p:sp>
      <p:sp>
        <p:nvSpPr>
          <p:cNvPr id="6" name="TextBox 6"/>
          <p:cNvSpPr txBox="1"/>
          <p:nvPr/>
        </p:nvSpPr>
        <p:spPr>
          <a:xfrm>
            <a:off x="604961" y="3477369"/>
            <a:ext cx="10548114" cy="656590"/>
          </a:xfrm>
          <a:prstGeom prst="rect">
            <a:avLst/>
          </a:prstGeom>
        </p:spPr>
        <p:txBody>
          <a:bodyPr lIns="0" tIns="0" rIns="0" bIns="0" rtlCol="0" anchor="t">
            <a:spAutoFit/>
          </a:bodyPr>
          <a:lstStyle/>
          <a:p>
            <a:pPr algn="just">
              <a:lnSpc>
                <a:spcPts val="2660"/>
              </a:lnSpc>
              <a:spcBef>
                <a:spcPct val="0"/>
              </a:spcBef>
            </a:pPr>
            <a:r>
              <a:rPr lang="en-US" sz="1900">
                <a:solidFill>
                  <a:srgbClr val="000000"/>
                </a:solidFill>
                <a:latin typeface="Open Sans Light"/>
              </a:rPr>
              <a:t>Keby odišla, urazená slovami Ježiša, bola by nešťastná i jej dcéra i ona sama na celý život. Pretože vytrvala, pričom prekonala ťažkú skúšku, odišla plná šťastia</a:t>
            </a:r>
          </a:p>
        </p:txBody>
      </p:sp>
      <p:sp>
        <p:nvSpPr>
          <p:cNvPr id="7" name="TextBox 7"/>
          <p:cNvSpPr txBox="1"/>
          <p:nvPr/>
        </p:nvSpPr>
        <p:spPr>
          <a:xfrm>
            <a:off x="1187737" y="532902"/>
            <a:ext cx="7956263" cy="35623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Open Sans Extra Bold Italics"/>
              </a:rPr>
              <a:t>"Žena, veľká je tvoja viera! Nech sa ti stane, ako chceš."</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FF97"/>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2285930"/>
            <a:ext cx="5715139" cy="5715139"/>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9311" r="-8051"/>
              </a:stretch>
            </a:blipFill>
          </p:spPr>
        </p:sp>
      </p:grpSp>
      <p:sp>
        <p:nvSpPr>
          <p:cNvPr id="4" name="TextBox 4"/>
          <p:cNvSpPr txBox="1"/>
          <p:nvPr/>
        </p:nvSpPr>
        <p:spPr>
          <a:xfrm>
            <a:off x="8215192" y="1525462"/>
            <a:ext cx="4647894" cy="761510"/>
          </a:xfrm>
          <a:prstGeom prst="rect">
            <a:avLst/>
          </a:prstGeom>
        </p:spPr>
        <p:txBody>
          <a:bodyPr lIns="0" tIns="0" rIns="0" bIns="0" rtlCol="0" anchor="t">
            <a:spAutoFit/>
          </a:bodyPr>
          <a:lstStyle/>
          <a:p>
            <a:pPr algn="ctr">
              <a:lnSpc>
                <a:spcPts val="5621"/>
              </a:lnSpc>
            </a:pPr>
            <a:r>
              <a:rPr lang="en-US" sz="5621">
                <a:solidFill>
                  <a:srgbClr val="D4193B"/>
                </a:solidFill>
                <a:latin typeface="Barrio"/>
              </a:rPr>
              <a:t>Meditatio</a:t>
            </a:r>
          </a:p>
        </p:txBody>
      </p:sp>
      <p:sp>
        <p:nvSpPr>
          <p:cNvPr id="5" name="TextBox 5"/>
          <p:cNvSpPr txBox="1"/>
          <p:nvPr/>
        </p:nvSpPr>
        <p:spPr>
          <a:xfrm>
            <a:off x="8546666" y="2216677"/>
            <a:ext cx="3620852" cy="466423"/>
          </a:xfrm>
          <a:prstGeom prst="rect">
            <a:avLst/>
          </a:prstGeom>
        </p:spPr>
        <p:txBody>
          <a:bodyPr lIns="0" tIns="0" rIns="0" bIns="0" rtlCol="0" anchor="t">
            <a:spAutoFit/>
          </a:bodyPr>
          <a:lstStyle/>
          <a:p>
            <a:pPr algn="ctr">
              <a:lnSpc>
                <a:spcPts val="3847"/>
              </a:lnSpc>
              <a:spcBef>
                <a:spcPct val="0"/>
              </a:spcBef>
            </a:pPr>
            <a:r>
              <a:rPr lang="en-US" sz="2748">
                <a:solidFill>
                  <a:srgbClr val="000000"/>
                </a:solidFill>
                <a:latin typeface="Open Sans Extra Bold"/>
              </a:rPr>
              <a:t>Čo hovorí text mne?</a:t>
            </a:r>
          </a:p>
        </p:txBody>
      </p:sp>
      <p:sp>
        <p:nvSpPr>
          <p:cNvPr id="6" name="TextBox 6"/>
          <p:cNvSpPr txBox="1"/>
          <p:nvPr/>
        </p:nvSpPr>
        <p:spPr>
          <a:xfrm>
            <a:off x="7526941" y="3809000"/>
            <a:ext cx="7184232" cy="466422"/>
          </a:xfrm>
          <a:prstGeom prst="rect">
            <a:avLst/>
          </a:prstGeom>
        </p:spPr>
        <p:txBody>
          <a:bodyPr lIns="0" tIns="0" rIns="0" bIns="0" rtlCol="0" anchor="t">
            <a:spAutoFit/>
          </a:bodyPr>
          <a:lstStyle/>
          <a:p>
            <a:pPr algn="ctr">
              <a:lnSpc>
                <a:spcPts val="3847"/>
              </a:lnSpc>
              <a:spcBef>
                <a:spcPct val="0"/>
              </a:spcBef>
            </a:pPr>
            <a:r>
              <a:rPr lang="en-US" sz="2748">
                <a:solidFill>
                  <a:srgbClr val="000000"/>
                </a:solidFill>
                <a:latin typeface="Open Sans Light"/>
              </a:rPr>
              <a:t>porovnám text so svojim vlastným životom</a:t>
            </a:r>
          </a:p>
        </p:txBody>
      </p:sp>
      <p:sp>
        <p:nvSpPr>
          <p:cNvPr id="7" name="TextBox 7"/>
          <p:cNvSpPr txBox="1"/>
          <p:nvPr/>
        </p:nvSpPr>
        <p:spPr>
          <a:xfrm>
            <a:off x="7815172" y="2987595"/>
            <a:ext cx="7928041" cy="457697"/>
          </a:xfrm>
          <a:prstGeom prst="rect">
            <a:avLst/>
          </a:prstGeom>
        </p:spPr>
        <p:txBody>
          <a:bodyPr lIns="0" tIns="0" rIns="0" bIns="0" rtlCol="0" anchor="t">
            <a:spAutoFit/>
          </a:bodyPr>
          <a:lstStyle/>
          <a:p>
            <a:pPr>
              <a:lnSpc>
                <a:spcPts val="3847"/>
              </a:lnSpc>
              <a:spcBef>
                <a:spcPct val="0"/>
              </a:spcBef>
            </a:pPr>
            <a:r>
              <a:rPr lang="en-US" sz="2748">
                <a:solidFill>
                  <a:srgbClr val="000000"/>
                </a:solidFill>
                <a:latin typeface="Open Sans Light"/>
              </a:rPr>
              <a:t>premýšľam nad hodnotami, o ktorých hovorí text</a:t>
            </a:r>
          </a:p>
        </p:txBody>
      </p:sp>
      <p:sp>
        <p:nvSpPr>
          <p:cNvPr id="8" name="TextBox 8"/>
          <p:cNvSpPr txBox="1"/>
          <p:nvPr/>
        </p:nvSpPr>
        <p:spPr>
          <a:xfrm>
            <a:off x="7612666" y="4650903"/>
            <a:ext cx="7184232" cy="937569"/>
          </a:xfrm>
          <a:prstGeom prst="rect">
            <a:avLst/>
          </a:prstGeom>
        </p:spPr>
        <p:txBody>
          <a:bodyPr lIns="0" tIns="0" rIns="0" bIns="0" rtlCol="0" anchor="t">
            <a:spAutoFit/>
          </a:bodyPr>
          <a:lstStyle/>
          <a:p>
            <a:pPr algn="ctr">
              <a:lnSpc>
                <a:spcPts val="3847"/>
              </a:lnSpc>
              <a:spcBef>
                <a:spcPct val="0"/>
              </a:spcBef>
            </a:pPr>
            <a:r>
              <a:rPr lang="en-US" sz="2748">
                <a:solidFill>
                  <a:srgbClr val="000000"/>
                </a:solidFill>
                <a:latin typeface="Open Sans Light"/>
              </a:rPr>
              <a:t>pýtam sa, čo mi chce Boh prostredníctvom   tohto textu povedať v mojej osobnej situácii </a:t>
            </a:r>
          </a:p>
        </p:txBody>
      </p:sp>
      <p:sp>
        <p:nvSpPr>
          <p:cNvPr id="9" name="TextBox 9"/>
          <p:cNvSpPr txBox="1"/>
          <p:nvPr/>
        </p:nvSpPr>
        <p:spPr>
          <a:xfrm>
            <a:off x="7815172" y="6064398"/>
            <a:ext cx="9539967" cy="466422"/>
          </a:xfrm>
          <a:prstGeom prst="rect">
            <a:avLst/>
          </a:prstGeom>
        </p:spPr>
        <p:txBody>
          <a:bodyPr lIns="0" tIns="0" rIns="0" bIns="0" rtlCol="0" anchor="t">
            <a:spAutoFit/>
          </a:bodyPr>
          <a:lstStyle/>
          <a:p>
            <a:pPr>
              <a:lnSpc>
                <a:spcPts val="3847"/>
              </a:lnSpc>
              <a:spcBef>
                <a:spcPct val="0"/>
              </a:spcBef>
            </a:pPr>
            <a:r>
              <a:rPr lang="en-US" sz="2748">
                <a:solidFill>
                  <a:srgbClr val="000000"/>
                </a:solidFill>
                <a:latin typeface="Open Sans Light"/>
              </a:rPr>
              <a:t>pýtam sa, k akým postojom a pocitom ma Boh inšpiruje </a:t>
            </a:r>
          </a:p>
        </p:txBody>
      </p:sp>
      <p:sp>
        <p:nvSpPr>
          <p:cNvPr id="10" name="TextBox 10"/>
          <p:cNvSpPr txBox="1"/>
          <p:nvPr/>
        </p:nvSpPr>
        <p:spPr>
          <a:xfrm>
            <a:off x="7865148" y="1319477"/>
            <a:ext cx="440652" cy="539115"/>
          </a:xfrm>
          <a:prstGeom prst="rect">
            <a:avLst/>
          </a:prstGeom>
        </p:spPr>
        <p:txBody>
          <a:bodyPr wrap="square" lIns="0" tIns="0" rIns="0" bIns="0" rtlCol="0" anchor="t">
            <a:spAutoFit/>
          </a:bodyPr>
          <a:lstStyle/>
          <a:p>
            <a:pPr algn="ctr">
              <a:lnSpc>
                <a:spcPts val="4409"/>
              </a:lnSpc>
              <a:spcBef>
                <a:spcPct val="0"/>
              </a:spcBef>
            </a:pPr>
            <a:r>
              <a:rPr lang="en-US" sz="3150" dirty="0">
                <a:solidFill>
                  <a:srgbClr val="000000"/>
                </a:solidFill>
                <a:latin typeface="Open Sans Extra Bold"/>
              </a:rPr>
              <a:t>3.</a:t>
            </a:r>
          </a:p>
        </p:txBody>
      </p:sp>
      <p:sp>
        <p:nvSpPr>
          <p:cNvPr id="11" name="TextBox 11"/>
          <p:cNvSpPr txBox="1"/>
          <p:nvPr/>
        </p:nvSpPr>
        <p:spPr>
          <a:xfrm>
            <a:off x="11800834" y="1717622"/>
            <a:ext cx="2996064" cy="711165"/>
          </a:xfrm>
          <a:prstGeom prst="rect">
            <a:avLst/>
          </a:prstGeom>
        </p:spPr>
        <p:txBody>
          <a:bodyPr lIns="0" tIns="0" rIns="0" bIns="0" rtlCol="0" anchor="t">
            <a:spAutoFit/>
          </a:bodyPr>
          <a:lstStyle/>
          <a:p>
            <a:pPr algn="ctr">
              <a:lnSpc>
                <a:spcPts val="5291"/>
              </a:lnSpc>
            </a:pPr>
            <a:r>
              <a:rPr lang="en-US" sz="5291">
                <a:solidFill>
                  <a:srgbClr val="000000"/>
                </a:solidFill>
                <a:latin typeface="Nickainley"/>
              </a:rPr>
              <a:t>uvažujem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FF97"/>
        </a:solidFill>
        <a:effectLst/>
      </p:bgPr>
    </p:bg>
    <p:spTree>
      <p:nvGrpSpPr>
        <p:cNvPr id="1" name=""/>
        <p:cNvGrpSpPr/>
        <p:nvPr/>
      </p:nvGrpSpPr>
      <p:grpSpPr>
        <a:xfrm>
          <a:off x="0" y="0"/>
          <a:ext cx="0" cy="0"/>
          <a:chOff x="0" y="0"/>
          <a:chExt cx="0" cy="0"/>
        </a:xfrm>
      </p:grpSpPr>
      <p:sp>
        <p:nvSpPr>
          <p:cNvPr id="2" name="TextBox 2"/>
          <p:cNvSpPr txBox="1"/>
          <p:nvPr/>
        </p:nvSpPr>
        <p:spPr>
          <a:xfrm>
            <a:off x="6947101" y="6733547"/>
            <a:ext cx="10937265" cy="1335480"/>
          </a:xfrm>
          <a:prstGeom prst="rect">
            <a:avLst/>
          </a:prstGeom>
        </p:spPr>
        <p:txBody>
          <a:bodyPr lIns="0" tIns="0" rIns="0" bIns="0" rtlCol="0" anchor="t">
            <a:spAutoFit/>
          </a:bodyPr>
          <a:lstStyle/>
          <a:p>
            <a:pPr algn="just">
              <a:lnSpc>
                <a:spcPts val="2659"/>
              </a:lnSpc>
              <a:spcBef>
                <a:spcPct val="0"/>
              </a:spcBef>
            </a:pPr>
            <a:r>
              <a:rPr lang="en-US" sz="1900">
                <a:solidFill>
                  <a:srgbClr val="000000"/>
                </a:solidFill>
                <a:latin typeface="Open Sans Light"/>
              </a:rPr>
              <a:t>Prostredníctvom týchto znamení Ježiš jasne ukazuje, že hostina Božieho kráľovstva je prístupná pre všetkých. Pozývajúcim na hostinu Božieho kráľovstva mám byť aj ja. </a:t>
            </a:r>
          </a:p>
          <a:p>
            <a:pPr algn="just">
              <a:lnSpc>
                <a:spcPts val="2660"/>
              </a:lnSpc>
              <a:spcBef>
                <a:spcPct val="0"/>
              </a:spcBef>
            </a:pPr>
            <a:r>
              <a:rPr lang="en-US" sz="1900">
                <a:solidFill>
                  <a:srgbClr val="000000"/>
                </a:solidFill>
                <a:latin typeface="Open Sans Light Bold"/>
              </a:rPr>
              <a:t>Som dostatočne otvorený tejto myšlienke? Pozývam ľudí, ktorí sú okolo mňa, prípadne aj neveriacich ochutnať jedlo z Božej hostiny?</a:t>
            </a:r>
          </a:p>
        </p:txBody>
      </p:sp>
      <p:pic>
        <p:nvPicPr>
          <p:cNvPr id="3" name="Picture 3"/>
          <p:cNvPicPr>
            <a:picLocks noChangeAspect="1"/>
          </p:cNvPicPr>
          <p:nvPr/>
        </p:nvPicPr>
        <p:blipFill>
          <a:blip r:embed="rId2"/>
          <a:srcRect/>
          <a:stretch>
            <a:fillRect/>
          </a:stretch>
        </p:blipFill>
        <p:spPr>
          <a:xfrm>
            <a:off x="443425" y="1656666"/>
            <a:ext cx="6171177" cy="5970614"/>
          </a:xfrm>
          <a:prstGeom prst="rect">
            <a:avLst/>
          </a:prstGeom>
        </p:spPr>
      </p:pic>
      <p:sp>
        <p:nvSpPr>
          <p:cNvPr id="4" name="TextBox 4"/>
          <p:cNvSpPr txBox="1"/>
          <p:nvPr/>
        </p:nvSpPr>
        <p:spPr>
          <a:xfrm>
            <a:off x="6947101" y="1309321"/>
            <a:ext cx="10689020" cy="656590"/>
          </a:xfrm>
          <a:prstGeom prst="rect">
            <a:avLst/>
          </a:prstGeom>
        </p:spPr>
        <p:txBody>
          <a:bodyPr lIns="0" tIns="0" rIns="0" bIns="0" rtlCol="0" anchor="t">
            <a:spAutoFit/>
          </a:bodyPr>
          <a:lstStyle/>
          <a:p>
            <a:pPr algn="just">
              <a:lnSpc>
                <a:spcPts val="2660"/>
              </a:lnSpc>
              <a:spcBef>
                <a:spcPct val="0"/>
              </a:spcBef>
            </a:pPr>
            <a:r>
              <a:rPr lang="en-US" sz="1900">
                <a:solidFill>
                  <a:srgbClr val="000000"/>
                </a:solidFill>
                <a:latin typeface="Open Sans Light"/>
              </a:rPr>
              <a:t>Dobrému Bohu viac záleží na vzraste a zdokonalení našej viery, našej dôvery, ako na uskutočnení prosieb, ktoré Mu predkladáme.</a:t>
            </a:r>
          </a:p>
        </p:txBody>
      </p:sp>
      <p:sp>
        <p:nvSpPr>
          <p:cNvPr id="5" name="TextBox 5"/>
          <p:cNvSpPr txBox="1"/>
          <p:nvPr/>
        </p:nvSpPr>
        <p:spPr>
          <a:xfrm>
            <a:off x="6947101" y="2926410"/>
            <a:ext cx="10213587" cy="1323340"/>
          </a:xfrm>
          <a:prstGeom prst="rect">
            <a:avLst/>
          </a:prstGeom>
        </p:spPr>
        <p:txBody>
          <a:bodyPr lIns="0" tIns="0" rIns="0" bIns="0" rtlCol="0" anchor="t">
            <a:spAutoFit/>
          </a:bodyPr>
          <a:lstStyle/>
          <a:p>
            <a:pPr algn="just">
              <a:lnSpc>
                <a:spcPts val="2659"/>
              </a:lnSpc>
              <a:spcBef>
                <a:spcPct val="0"/>
              </a:spcBef>
            </a:pPr>
            <a:r>
              <a:rPr lang="en-US" sz="1900">
                <a:solidFill>
                  <a:srgbClr val="000000"/>
                </a:solidFill>
                <a:latin typeface="Open Sans Light"/>
              </a:rPr>
              <a:t>Dobrota Boha je vzdialená od našich predstáv o dobrote. Niekedy je príliš prísna,tvrdá, náročná. Dobrota, v ktorej ide o iné hodnoty, ako si my myslíme. </a:t>
            </a:r>
          </a:p>
          <a:p>
            <a:pPr algn="just">
              <a:lnSpc>
                <a:spcPts val="2660"/>
              </a:lnSpc>
              <a:spcBef>
                <a:spcPct val="0"/>
              </a:spcBef>
            </a:pPr>
            <a:r>
              <a:rPr lang="en-US" sz="1900">
                <a:solidFill>
                  <a:srgbClr val="000000"/>
                </a:solidFill>
                <a:latin typeface="Open Sans Light Bold"/>
              </a:rPr>
              <a:t>Som ochotný zniesť pokorne urážky a príkoria, vydržať skúšky a neodísť od Pána? Alebo sa urážam a odchádzam?</a:t>
            </a:r>
          </a:p>
        </p:txBody>
      </p:sp>
      <p:sp>
        <p:nvSpPr>
          <p:cNvPr id="6" name="TextBox 6"/>
          <p:cNvSpPr txBox="1"/>
          <p:nvPr/>
        </p:nvSpPr>
        <p:spPr>
          <a:xfrm>
            <a:off x="6947101" y="5105400"/>
            <a:ext cx="7107138" cy="656590"/>
          </a:xfrm>
          <a:prstGeom prst="rect">
            <a:avLst/>
          </a:prstGeom>
        </p:spPr>
        <p:txBody>
          <a:bodyPr lIns="0" tIns="0" rIns="0" bIns="0" rtlCol="0" anchor="t">
            <a:spAutoFit/>
          </a:bodyPr>
          <a:lstStyle/>
          <a:p>
            <a:pPr algn="just">
              <a:lnSpc>
                <a:spcPts val="2659"/>
              </a:lnSpc>
              <a:spcBef>
                <a:spcPct val="0"/>
              </a:spcBef>
            </a:pPr>
            <a:r>
              <a:rPr lang="en-US" sz="1900">
                <a:solidFill>
                  <a:srgbClr val="000000"/>
                </a:solidFill>
                <a:latin typeface="Open Sans Light"/>
              </a:rPr>
              <a:t>To, že nedostávame, často je následkom toho, že nie sme vytrvalí. </a:t>
            </a:r>
          </a:p>
          <a:p>
            <a:pPr algn="just">
              <a:lnSpc>
                <a:spcPts val="2660"/>
              </a:lnSpc>
              <a:spcBef>
                <a:spcPct val="0"/>
              </a:spcBef>
            </a:pPr>
            <a:r>
              <a:rPr lang="en-US" sz="1900">
                <a:solidFill>
                  <a:srgbClr val="000000"/>
                </a:solidFill>
                <a:latin typeface="Open Sans Light Bold"/>
              </a:rPr>
              <a:t>Aká je moja vytrvalosť prosiť?</a:t>
            </a:r>
            <a:r>
              <a:rPr lang="en-US" sz="1900">
                <a:solidFill>
                  <a:srgbClr val="000000"/>
                </a:solidFill>
                <a:latin typeface="Open Sans Light"/>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57A"/>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059485" y="1955540"/>
            <a:ext cx="5717588" cy="5717588"/>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r="-39264"/>
              </a:stretch>
            </a:blipFill>
          </p:spPr>
        </p:sp>
      </p:grpSp>
      <p:sp>
        <p:nvSpPr>
          <p:cNvPr id="4" name="TextBox 4"/>
          <p:cNvSpPr txBox="1"/>
          <p:nvPr/>
        </p:nvSpPr>
        <p:spPr>
          <a:xfrm>
            <a:off x="1491290" y="2460702"/>
            <a:ext cx="4660125" cy="763765"/>
          </a:xfrm>
          <a:prstGeom prst="rect">
            <a:avLst/>
          </a:prstGeom>
        </p:spPr>
        <p:txBody>
          <a:bodyPr lIns="0" tIns="0" rIns="0" bIns="0" rtlCol="0" anchor="t">
            <a:spAutoFit/>
          </a:bodyPr>
          <a:lstStyle/>
          <a:p>
            <a:pPr algn="ctr">
              <a:lnSpc>
                <a:spcPts val="5636"/>
              </a:lnSpc>
            </a:pPr>
            <a:r>
              <a:rPr lang="en-US" sz="5636">
                <a:solidFill>
                  <a:srgbClr val="D4193B"/>
                </a:solidFill>
                <a:latin typeface="Barrio"/>
              </a:rPr>
              <a:t>oratio</a:t>
            </a:r>
          </a:p>
        </p:txBody>
      </p:sp>
      <p:sp>
        <p:nvSpPr>
          <p:cNvPr id="5" name="TextBox 5"/>
          <p:cNvSpPr txBox="1"/>
          <p:nvPr/>
        </p:nvSpPr>
        <p:spPr>
          <a:xfrm>
            <a:off x="4671106" y="2728700"/>
            <a:ext cx="3170252" cy="748524"/>
          </a:xfrm>
          <a:prstGeom prst="rect">
            <a:avLst/>
          </a:prstGeom>
        </p:spPr>
        <p:txBody>
          <a:bodyPr lIns="0" tIns="0" rIns="0" bIns="0" rtlCol="0" anchor="t">
            <a:spAutoFit/>
          </a:bodyPr>
          <a:lstStyle/>
          <a:p>
            <a:pPr algn="ctr">
              <a:lnSpc>
                <a:spcPts val="5599"/>
              </a:lnSpc>
            </a:pPr>
            <a:r>
              <a:rPr lang="en-US" sz="5599">
                <a:solidFill>
                  <a:srgbClr val="000000"/>
                </a:solidFill>
                <a:latin typeface="Nickainley"/>
              </a:rPr>
              <a:t>modlím sa</a:t>
            </a:r>
          </a:p>
        </p:txBody>
      </p:sp>
      <p:sp>
        <p:nvSpPr>
          <p:cNvPr id="6" name="TextBox 6"/>
          <p:cNvSpPr txBox="1"/>
          <p:nvPr/>
        </p:nvSpPr>
        <p:spPr>
          <a:xfrm>
            <a:off x="2032473" y="3064768"/>
            <a:ext cx="2764702" cy="467525"/>
          </a:xfrm>
          <a:prstGeom prst="rect">
            <a:avLst/>
          </a:prstGeom>
        </p:spPr>
        <p:txBody>
          <a:bodyPr lIns="0" tIns="0" rIns="0" bIns="0" rtlCol="0" anchor="t">
            <a:spAutoFit/>
          </a:bodyPr>
          <a:lstStyle/>
          <a:p>
            <a:pPr algn="ctr">
              <a:lnSpc>
                <a:spcPts val="3857"/>
              </a:lnSpc>
              <a:spcBef>
                <a:spcPct val="0"/>
              </a:spcBef>
            </a:pPr>
            <a:r>
              <a:rPr lang="en-US" sz="2755">
                <a:solidFill>
                  <a:srgbClr val="000000"/>
                </a:solidFill>
                <a:latin typeface="Open Sans Extra Bold"/>
              </a:rPr>
              <a:t>Ako odpoviem?</a:t>
            </a:r>
          </a:p>
        </p:txBody>
      </p:sp>
      <p:sp>
        <p:nvSpPr>
          <p:cNvPr id="7" name="TextBox 7"/>
          <p:cNvSpPr txBox="1"/>
          <p:nvPr/>
        </p:nvSpPr>
        <p:spPr>
          <a:xfrm>
            <a:off x="2470417" y="3925981"/>
            <a:ext cx="9565071" cy="467524"/>
          </a:xfrm>
          <a:prstGeom prst="rect">
            <a:avLst/>
          </a:prstGeom>
        </p:spPr>
        <p:txBody>
          <a:bodyPr lIns="0" tIns="0" rIns="0" bIns="0" rtlCol="0" anchor="t">
            <a:spAutoFit/>
          </a:bodyPr>
          <a:lstStyle/>
          <a:p>
            <a:pPr>
              <a:lnSpc>
                <a:spcPts val="3857"/>
              </a:lnSpc>
              <a:spcBef>
                <a:spcPct val="0"/>
              </a:spcBef>
            </a:pPr>
            <a:r>
              <a:rPr lang="en-US" sz="2755">
                <a:solidFill>
                  <a:srgbClr val="000000"/>
                </a:solidFill>
                <a:latin typeface="Open Sans Light"/>
              </a:rPr>
              <a:t>modlitba je rozhovor medzi mnou a Bohom</a:t>
            </a:r>
          </a:p>
        </p:txBody>
      </p:sp>
      <p:sp>
        <p:nvSpPr>
          <p:cNvPr id="8" name="TextBox 8"/>
          <p:cNvSpPr txBox="1"/>
          <p:nvPr/>
        </p:nvSpPr>
        <p:spPr>
          <a:xfrm>
            <a:off x="2464883" y="4687157"/>
            <a:ext cx="7319775" cy="957407"/>
          </a:xfrm>
          <a:prstGeom prst="rect">
            <a:avLst/>
          </a:prstGeom>
        </p:spPr>
        <p:txBody>
          <a:bodyPr lIns="0" tIns="0" rIns="0" bIns="0" rtlCol="0" anchor="t">
            <a:spAutoFit/>
          </a:bodyPr>
          <a:lstStyle/>
          <a:p>
            <a:pPr>
              <a:lnSpc>
                <a:spcPts val="3857"/>
              </a:lnSpc>
              <a:spcBef>
                <a:spcPct val="0"/>
              </a:spcBef>
            </a:pPr>
            <a:r>
              <a:rPr lang="en-US" sz="2755">
                <a:solidFill>
                  <a:srgbClr val="000000"/>
                </a:solidFill>
                <a:latin typeface="Open Sans Light"/>
              </a:rPr>
              <a:t>Boh so mnou hovoril prostredníctvom svojho slova, teraz je čas odpovedať</a:t>
            </a:r>
          </a:p>
        </p:txBody>
      </p:sp>
      <p:sp>
        <p:nvSpPr>
          <p:cNvPr id="9" name="TextBox 9"/>
          <p:cNvSpPr txBox="1"/>
          <p:nvPr/>
        </p:nvSpPr>
        <p:spPr>
          <a:xfrm>
            <a:off x="2470417" y="5795225"/>
            <a:ext cx="7319775" cy="467524"/>
          </a:xfrm>
          <a:prstGeom prst="rect">
            <a:avLst/>
          </a:prstGeom>
        </p:spPr>
        <p:txBody>
          <a:bodyPr lIns="0" tIns="0" rIns="0" bIns="0" rtlCol="0" anchor="t">
            <a:spAutoFit/>
          </a:bodyPr>
          <a:lstStyle/>
          <a:p>
            <a:pPr>
              <a:lnSpc>
                <a:spcPts val="3857"/>
              </a:lnSpc>
              <a:spcBef>
                <a:spcPct val="0"/>
              </a:spcBef>
            </a:pPr>
            <a:r>
              <a:rPr lang="en-US" sz="2755">
                <a:solidFill>
                  <a:srgbClr val="000000"/>
                </a:solidFill>
                <a:latin typeface="Open Sans Light"/>
              </a:rPr>
              <a:t>chválim Boha, ďakujem, prosím</a:t>
            </a:r>
          </a:p>
        </p:txBody>
      </p:sp>
      <p:sp>
        <p:nvSpPr>
          <p:cNvPr id="10" name="TextBox 10"/>
          <p:cNvSpPr txBox="1"/>
          <p:nvPr/>
        </p:nvSpPr>
        <p:spPr>
          <a:xfrm>
            <a:off x="2114838" y="2084810"/>
            <a:ext cx="475961" cy="539115"/>
          </a:xfrm>
          <a:prstGeom prst="rect">
            <a:avLst/>
          </a:prstGeom>
        </p:spPr>
        <p:txBody>
          <a:bodyPr wrap="square" lIns="0" tIns="0" rIns="0" bIns="0" rtlCol="0" anchor="t">
            <a:spAutoFit/>
          </a:bodyPr>
          <a:lstStyle/>
          <a:p>
            <a:pPr algn="ctr">
              <a:lnSpc>
                <a:spcPts val="4409"/>
              </a:lnSpc>
              <a:spcBef>
                <a:spcPct val="0"/>
              </a:spcBef>
            </a:pPr>
            <a:r>
              <a:rPr lang="en-US" sz="3150" dirty="0">
                <a:solidFill>
                  <a:srgbClr val="000000"/>
                </a:solidFill>
                <a:latin typeface="Open Sans Extra Bold"/>
              </a:rPr>
              <a:t>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57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42929" y="136647"/>
            <a:ext cx="17802143" cy="10013705"/>
          </a:xfrm>
          <a:prstGeom prst="rect">
            <a:avLst/>
          </a:prstGeom>
        </p:spPr>
      </p:pic>
      <p:sp>
        <p:nvSpPr>
          <p:cNvPr id="3" name="TextBox 3"/>
          <p:cNvSpPr txBox="1"/>
          <p:nvPr/>
        </p:nvSpPr>
        <p:spPr>
          <a:xfrm>
            <a:off x="365601" y="592981"/>
            <a:ext cx="5011586" cy="29718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Open Sans Light Bold"/>
              </a:rPr>
              <a:t>Modlitba nás pretvára, mení a napráva.</a:t>
            </a:r>
          </a:p>
        </p:txBody>
      </p:sp>
      <p:sp>
        <p:nvSpPr>
          <p:cNvPr id="4" name="TextBox 4"/>
          <p:cNvSpPr txBox="1"/>
          <p:nvPr/>
        </p:nvSpPr>
        <p:spPr>
          <a:xfrm>
            <a:off x="1028700" y="1240781"/>
            <a:ext cx="4952405" cy="656590"/>
          </a:xfrm>
          <a:prstGeom prst="rect">
            <a:avLst/>
          </a:prstGeom>
        </p:spPr>
        <p:txBody>
          <a:bodyPr lIns="0" tIns="0" rIns="0" bIns="0" rtlCol="0" anchor="t">
            <a:spAutoFit/>
          </a:bodyPr>
          <a:lstStyle/>
          <a:p>
            <a:pPr algn="ctr">
              <a:lnSpc>
                <a:spcPts val="2659"/>
              </a:lnSpc>
            </a:pPr>
            <a:r>
              <a:rPr lang="en-US" sz="1900">
                <a:solidFill>
                  <a:srgbClr val="000000"/>
                </a:solidFill>
                <a:latin typeface="Open Sans Light Bold"/>
              </a:rPr>
              <a:t>Boh nám dáva to, čo je pre nás najlepšie, </a:t>
            </a:r>
          </a:p>
          <a:p>
            <a:pPr algn="just">
              <a:lnSpc>
                <a:spcPts val="2660"/>
              </a:lnSpc>
              <a:spcBef>
                <a:spcPct val="0"/>
              </a:spcBef>
            </a:pPr>
            <a:r>
              <a:rPr lang="en-US" sz="1900">
                <a:solidFill>
                  <a:srgbClr val="000000"/>
                </a:solidFill>
                <a:latin typeface="Open Sans Light Bold"/>
              </a:rPr>
              <a:t>aj keď to nemusíme hneď rozoznať.</a:t>
            </a:r>
          </a:p>
        </p:txBody>
      </p:sp>
      <p:sp>
        <p:nvSpPr>
          <p:cNvPr id="5" name="TextBox 5"/>
          <p:cNvSpPr txBox="1"/>
          <p:nvPr/>
        </p:nvSpPr>
        <p:spPr>
          <a:xfrm>
            <a:off x="12517852" y="4766703"/>
            <a:ext cx="5102081" cy="4491597"/>
          </a:xfrm>
          <a:prstGeom prst="rect">
            <a:avLst/>
          </a:prstGeom>
        </p:spPr>
        <p:txBody>
          <a:bodyPr lIns="0" tIns="0" rIns="0" bIns="0" rtlCol="0" anchor="t">
            <a:spAutoFit/>
          </a:bodyPr>
          <a:lstStyle/>
          <a:p>
            <a:pPr algn="ctr">
              <a:lnSpc>
                <a:spcPts val="8960"/>
              </a:lnSpc>
            </a:pPr>
            <a:r>
              <a:rPr lang="en-US" sz="6400">
                <a:solidFill>
                  <a:srgbClr val="000000"/>
                </a:solidFill>
                <a:latin typeface="Open Sans Extra Bold"/>
              </a:rPr>
              <a:t>Povedz Bohu</a:t>
            </a:r>
          </a:p>
          <a:p>
            <a:pPr algn="ctr">
              <a:lnSpc>
                <a:spcPts val="8960"/>
              </a:lnSpc>
            </a:pPr>
            <a:r>
              <a:rPr lang="en-US" sz="6400">
                <a:solidFill>
                  <a:srgbClr val="000000"/>
                </a:solidFill>
                <a:latin typeface="Open Sans Extra Bold"/>
              </a:rPr>
              <a:t> čo máš </a:t>
            </a:r>
          </a:p>
          <a:p>
            <a:pPr algn="ctr">
              <a:lnSpc>
                <a:spcPts val="8960"/>
              </a:lnSpc>
              <a:spcBef>
                <a:spcPct val="0"/>
              </a:spcBef>
            </a:pPr>
            <a:r>
              <a:rPr lang="en-US" sz="6400">
                <a:solidFill>
                  <a:srgbClr val="000000"/>
                </a:solidFill>
                <a:latin typeface="Open Sans Extra Bold"/>
              </a:rPr>
              <a:t>na srdci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F5F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08025" y="2103438"/>
            <a:ext cx="5717109" cy="5717109"/>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40298" r="-3070"/>
              </a:stretch>
            </a:blipFill>
          </p:spPr>
        </p:sp>
      </p:grpSp>
      <p:sp>
        <p:nvSpPr>
          <p:cNvPr id="4" name="TextBox 4"/>
          <p:cNvSpPr txBox="1"/>
          <p:nvPr/>
        </p:nvSpPr>
        <p:spPr>
          <a:xfrm>
            <a:off x="7527555" y="3697787"/>
            <a:ext cx="5932517" cy="826361"/>
          </a:xfrm>
          <a:prstGeom prst="rect">
            <a:avLst/>
          </a:prstGeom>
        </p:spPr>
        <p:txBody>
          <a:bodyPr lIns="0" tIns="0" rIns="0" bIns="0" rtlCol="0" anchor="t">
            <a:spAutoFit/>
          </a:bodyPr>
          <a:lstStyle/>
          <a:p>
            <a:pPr algn="ctr">
              <a:lnSpc>
                <a:spcPts val="6172"/>
              </a:lnSpc>
            </a:pPr>
            <a:r>
              <a:rPr lang="en-US" sz="6172">
                <a:solidFill>
                  <a:srgbClr val="D4193B"/>
                </a:solidFill>
                <a:latin typeface="Barrio"/>
              </a:rPr>
              <a:t>contemplatio</a:t>
            </a:r>
          </a:p>
        </p:txBody>
      </p:sp>
      <p:sp>
        <p:nvSpPr>
          <p:cNvPr id="5" name="TextBox 5"/>
          <p:cNvSpPr txBox="1"/>
          <p:nvPr/>
        </p:nvSpPr>
        <p:spPr>
          <a:xfrm>
            <a:off x="9783738" y="4323446"/>
            <a:ext cx="6789736" cy="859691"/>
          </a:xfrm>
          <a:prstGeom prst="rect">
            <a:avLst/>
          </a:prstGeom>
        </p:spPr>
        <p:txBody>
          <a:bodyPr lIns="0" tIns="0" rIns="0" bIns="0" rtlCol="0" anchor="t">
            <a:spAutoFit/>
          </a:bodyPr>
          <a:lstStyle/>
          <a:p>
            <a:pPr algn="ctr">
              <a:lnSpc>
                <a:spcPts val="6391"/>
              </a:lnSpc>
            </a:pPr>
            <a:r>
              <a:rPr lang="en-US" sz="6391">
                <a:solidFill>
                  <a:srgbClr val="000000"/>
                </a:solidFill>
                <a:latin typeface="Nickainley"/>
              </a:rPr>
              <a:t>som "mimo" s Bohom</a:t>
            </a:r>
          </a:p>
        </p:txBody>
      </p:sp>
      <p:sp>
        <p:nvSpPr>
          <p:cNvPr id="6" name="TextBox 6"/>
          <p:cNvSpPr txBox="1"/>
          <p:nvPr/>
        </p:nvSpPr>
        <p:spPr>
          <a:xfrm>
            <a:off x="7198764" y="5650109"/>
            <a:ext cx="8015499" cy="1053404"/>
          </a:xfrm>
          <a:prstGeom prst="rect">
            <a:avLst/>
          </a:prstGeom>
        </p:spPr>
        <p:txBody>
          <a:bodyPr lIns="0" tIns="0" rIns="0" bIns="0" rtlCol="0" anchor="t">
            <a:spAutoFit/>
          </a:bodyPr>
          <a:lstStyle/>
          <a:p>
            <a:pPr>
              <a:lnSpc>
                <a:spcPts val="4223"/>
              </a:lnSpc>
              <a:spcBef>
                <a:spcPct val="0"/>
              </a:spcBef>
            </a:pPr>
            <a:r>
              <a:rPr lang="en-US" sz="3017">
                <a:solidFill>
                  <a:srgbClr val="000000"/>
                </a:solidFill>
                <a:latin typeface="Open Sans Light"/>
              </a:rPr>
              <a:t>budem chvíľu v Božej prítomnosti, bez slov, nechám hovoriť svoje srdce</a:t>
            </a:r>
          </a:p>
        </p:txBody>
      </p:sp>
      <p:sp>
        <p:nvSpPr>
          <p:cNvPr id="7" name="TextBox 7"/>
          <p:cNvSpPr txBox="1"/>
          <p:nvPr/>
        </p:nvSpPr>
        <p:spPr>
          <a:xfrm>
            <a:off x="7527554" y="2939332"/>
            <a:ext cx="549645" cy="527517"/>
          </a:xfrm>
          <a:prstGeom prst="rect">
            <a:avLst/>
          </a:prstGeom>
        </p:spPr>
        <p:txBody>
          <a:bodyPr wrap="square" lIns="0" tIns="0" rIns="0" bIns="0" rtlCol="0" anchor="t">
            <a:spAutoFit/>
          </a:bodyPr>
          <a:lstStyle/>
          <a:p>
            <a:pPr algn="ctr">
              <a:lnSpc>
                <a:spcPts val="4409"/>
              </a:lnSpc>
              <a:spcBef>
                <a:spcPct val="0"/>
              </a:spcBef>
            </a:pPr>
            <a:r>
              <a:rPr lang="sk-SK" sz="3150" dirty="0">
                <a:solidFill>
                  <a:srgbClr val="000000"/>
                </a:solidFill>
                <a:latin typeface="Open Sans Extra Bold"/>
              </a:rPr>
              <a:t>5</a:t>
            </a:r>
            <a:r>
              <a:rPr lang="en-US" sz="3150" dirty="0">
                <a:solidFill>
                  <a:srgbClr val="000000"/>
                </a:solidFill>
                <a:latin typeface="Open Sans Extra Bold"/>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073498" y="1948954"/>
            <a:ext cx="5717588" cy="5717588"/>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3934" r="-3934"/>
              </a:stretch>
            </a:blipFill>
          </p:spPr>
        </p:sp>
      </p:grpSp>
      <p:sp>
        <p:nvSpPr>
          <p:cNvPr id="4" name="TextBox 4"/>
          <p:cNvSpPr txBox="1"/>
          <p:nvPr/>
        </p:nvSpPr>
        <p:spPr>
          <a:xfrm>
            <a:off x="1363982" y="1889398"/>
            <a:ext cx="4826835" cy="784970"/>
          </a:xfrm>
          <a:prstGeom prst="rect">
            <a:avLst/>
          </a:prstGeom>
        </p:spPr>
        <p:txBody>
          <a:bodyPr lIns="0" tIns="0" rIns="0" bIns="0" rtlCol="0" anchor="t">
            <a:spAutoFit/>
          </a:bodyPr>
          <a:lstStyle/>
          <a:p>
            <a:pPr algn="ctr">
              <a:lnSpc>
                <a:spcPts val="5838"/>
              </a:lnSpc>
            </a:pPr>
            <a:r>
              <a:rPr lang="en-US" sz="5838">
                <a:solidFill>
                  <a:srgbClr val="D4193B"/>
                </a:solidFill>
                <a:latin typeface="Barrio"/>
              </a:rPr>
              <a:t>Actio</a:t>
            </a:r>
          </a:p>
        </p:txBody>
      </p:sp>
      <p:sp>
        <p:nvSpPr>
          <p:cNvPr id="5" name="TextBox 5"/>
          <p:cNvSpPr txBox="1"/>
          <p:nvPr/>
        </p:nvSpPr>
        <p:spPr>
          <a:xfrm>
            <a:off x="4652198" y="2053729"/>
            <a:ext cx="3389467" cy="794258"/>
          </a:xfrm>
          <a:prstGeom prst="rect">
            <a:avLst/>
          </a:prstGeom>
        </p:spPr>
        <p:txBody>
          <a:bodyPr lIns="0" tIns="0" rIns="0" bIns="0" rtlCol="0" anchor="t">
            <a:spAutoFit/>
          </a:bodyPr>
          <a:lstStyle/>
          <a:p>
            <a:pPr algn="ctr">
              <a:lnSpc>
                <a:spcPts val="5899"/>
              </a:lnSpc>
            </a:pPr>
            <a:r>
              <a:rPr lang="en-US" sz="5899">
                <a:solidFill>
                  <a:srgbClr val="000000"/>
                </a:solidFill>
                <a:latin typeface="Nickainley"/>
              </a:rPr>
              <a:t>realizujem</a:t>
            </a:r>
          </a:p>
        </p:txBody>
      </p:sp>
      <p:sp>
        <p:nvSpPr>
          <p:cNvPr id="6" name="TextBox 6"/>
          <p:cNvSpPr txBox="1"/>
          <p:nvPr/>
        </p:nvSpPr>
        <p:spPr>
          <a:xfrm>
            <a:off x="1232517" y="2791074"/>
            <a:ext cx="5492008" cy="482546"/>
          </a:xfrm>
          <a:prstGeom prst="rect">
            <a:avLst/>
          </a:prstGeom>
        </p:spPr>
        <p:txBody>
          <a:bodyPr lIns="0" tIns="0" rIns="0" bIns="0" rtlCol="0" anchor="t">
            <a:spAutoFit/>
          </a:bodyPr>
          <a:lstStyle/>
          <a:p>
            <a:pPr algn="ctr">
              <a:lnSpc>
                <a:spcPts val="3995"/>
              </a:lnSpc>
              <a:spcBef>
                <a:spcPct val="0"/>
              </a:spcBef>
            </a:pPr>
            <a:r>
              <a:rPr lang="en-US" sz="2853">
                <a:solidFill>
                  <a:srgbClr val="000000"/>
                </a:solidFill>
                <a:latin typeface="Open Sans Extra Bold"/>
              </a:rPr>
              <a:t>K čomu ma Boh povzbudzuje?</a:t>
            </a:r>
          </a:p>
        </p:txBody>
      </p:sp>
      <p:sp>
        <p:nvSpPr>
          <p:cNvPr id="7" name="TextBox 7"/>
          <p:cNvSpPr txBox="1"/>
          <p:nvPr/>
        </p:nvSpPr>
        <p:spPr>
          <a:xfrm>
            <a:off x="1562369" y="3534508"/>
            <a:ext cx="7581631" cy="482546"/>
          </a:xfrm>
          <a:prstGeom prst="rect">
            <a:avLst/>
          </a:prstGeom>
        </p:spPr>
        <p:txBody>
          <a:bodyPr lIns="0" tIns="0" rIns="0" bIns="0" rtlCol="0" anchor="t">
            <a:spAutoFit/>
          </a:bodyPr>
          <a:lstStyle/>
          <a:p>
            <a:pPr>
              <a:lnSpc>
                <a:spcPts val="3995"/>
              </a:lnSpc>
              <a:spcBef>
                <a:spcPct val="0"/>
              </a:spcBef>
            </a:pPr>
            <a:r>
              <a:rPr lang="en-US" sz="2853">
                <a:solidFill>
                  <a:srgbClr val="000000"/>
                </a:solidFill>
                <a:latin typeface="Open Sans Light"/>
              </a:rPr>
              <a:t>Božie slovo premieňa môj život</a:t>
            </a:r>
          </a:p>
        </p:txBody>
      </p:sp>
      <p:sp>
        <p:nvSpPr>
          <p:cNvPr id="8" name="TextBox 8"/>
          <p:cNvSpPr txBox="1"/>
          <p:nvPr/>
        </p:nvSpPr>
        <p:spPr>
          <a:xfrm>
            <a:off x="1562369" y="4254564"/>
            <a:ext cx="7581631" cy="1497361"/>
          </a:xfrm>
          <a:prstGeom prst="rect">
            <a:avLst/>
          </a:prstGeom>
        </p:spPr>
        <p:txBody>
          <a:bodyPr lIns="0" tIns="0" rIns="0" bIns="0" rtlCol="0" anchor="t">
            <a:spAutoFit/>
          </a:bodyPr>
          <a:lstStyle/>
          <a:p>
            <a:pPr>
              <a:lnSpc>
                <a:spcPts val="3995"/>
              </a:lnSpc>
              <a:spcBef>
                <a:spcPct val="0"/>
              </a:spcBef>
            </a:pPr>
            <a:r>
              <a:rPr lang="en-US" sz="2853">
                <a:solidFill>
                  <a:srgbClr val="000000"/>
                </a:solidFill>
                <a:latin typeface="Open Sans Light"/>
              </a:rPr>
              <a:t>snažím sa uviesť do praxe to, čo som objavil/a pri stretnutí s Bohom prostredníctvom jeho slova</a:t>
            </a:r>
          </a:p>
        </p:txBody>
      </p:sp>
      <p:sp>
        <p:nvSpPr>
          <p:cNvPr id="9" name="TextBox 9"/>
          <p:cNvSpPr txBox="1"/>
          <p:nvPr/>
        </p:nvSpPr>
        <p:spPr>
          <a:xfrm>
            <a:off x="1487110" y="5970830"/>
            <a:ext cx="7581631" cy="482546"/>
          </a:xfrm>
          <a:prstGeom prst="rect">
            <a:avLst/>
          </a:prstGeom>
        </p:spPr>
        <p:txBody>
          <a:bodyPr lIns="0" tIns="0" rIns="0" bIns="0" rtlCol="0" anchor="t">
            <a:spAutoFit/>
          </a:bodyPr>
          <a:lstStyle/>
          <a:p>
            <a:pPr>
              <a:lnSpc>
                <a:spcPts val="3995"/>
              </a:lnSpc>
              <a:spcBef>
                <a:spcPct val="0"/>
              </a:spcBef>
            </a:pPr>
            <a:r>
              <a:rPr lang="en-US" sz="2853">
                <a:solidFill>
                  <a:srgbClr val="000000"/>
                </a:solidFill>
                <a:latin typeface="Open Sans Light"/>
              </a:rPr>
              <a:t>som poslaný/á do sveta žiť jeho Slovo</a:t>
            </a:r>
          </a:p>
        </p:txBody>
      </p:sp>
      <p:sp>
        <p:nvSpPr>
          <p:cNvPr id="10" name="TextBox 10"/>
          <p:cNvSpPr txBox="1"/>
          <p:nvPr/>
        </p:nvSpPr>
        <p:spPr>
          <a:xfrm>
            <a:off x="2400424" y="1481728"/>
            <a:ext cx="495176" cy="527517"/>
          </a:xfrm>
          <a:prstGeom prst="rect">
            <a:avLst/>
          </a:prstGeom>
        </p:spPr>
        <p:txBody>
          <a:bodyPr wrap="square" lIns="0" tIns="0" rIns="0" bIns="0" rtlCol="0" anchor="t">
            <a:spAutoFit/>
          </a:bodyPr>
          <a:lstStyle/>
          <a:p>
            <a:pPr algn="ctr">
              <a:lnSpc>
                <a:spcPts val="4409"/>
              </a:lnSpc>
              <a:spcBef>
                <a:spcPct val="0"/>
              </a:spcBef>
            </a:pPr>
            <a:r>
              <a:rPr lang="sk-SK" sz="3150" dirty="0">
                <a:solidFill>
                  <a:srgbClr val="000000"/>
                </a:solidFill>
                <a:latin typeface="Open Sans Extra Bold"/>
              </a:rPr>
              <a:t>6</a:t>
            </a:r>
            <a:r>
              <a:rPr lang="en-US" sz="3150" dirty="0">
                <a:solidFill>
                  <a:srgbClr val="000000"/>
                </a:solidFill>
                <a:latin typeface="Open Sans Extra Bold"/>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670715" y="1243617"/>
            <a:ext cx="5757448" cy="5992980"/>
          </a:xfrm>
          <a:prstGeom prst="rect">
            <a:avLst/>
          </a:prstGeom>
        </p:spPr>
      </p:pic>
      <p:sp>
        <p:nvSpPr>
          <p:cNvPr id="3" name="TextBox 3"/>
          <p:cNvSpPr txBox="1"/>
          <p:nvPr/>
        </p:nvSpPr>
        <p:spPr>
          <a:xfrm>
            <a:off x="-947497" y="9407652"/>
            <a:ext cx="12837393" cy="29718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Open Sans"/>
              </a:rPr>
              <a:t>Zdroj: Katechéza prof. Františka Trskenského: http://www.kpkc.sk/sites/default/files/katecheza.pdf</a:t>
            </a:r>
          </a:p>
        </p:txBody>
      </p:sp>
      <p:sp>
        <p:nvSpPr>
          <p:cNvPr id="4" name="TextBox 4"/>
          <p:cNvSpPr txBox="1"/>
          <p:nvPr/>
        </p:nvSpPr>
        <p:spPr>
          <a:xfrm>
            <a:off x="990600" y="9791700"/>
            <a:ext cx="3442841" cy="297180"/>
          </a:xfrm>
          <a:prstGeom prst="rect">
            <a:avLst/>
          </a:prstGeom>
        </p:spPr>
        <p:txBody>
          <a:bodyPr lIns="0" tIns="0" rIns="0" bIns="0" rtlCol="0" anchor="t">
            <a:spAutoFit/>
          </a:bodyPr>
          <a:lstStyle/>
          <a:p>
            <a:pPr algn="ctr">
              <a:lnSpc>
                <a:spcPts val="2520"/>
              </a:lnSpc>
              <a:spcBef>
                <a:spcPct val="0"/>
              </a:spcBef>
            </a:pPr>
            <a:r>
              <a:rPr lang="en-US" sz="1800" dirty="0">
                <a:solidFill>
                  <a:srgbClr val="000000"/>
                </a:solidFill>
                <a:latin typeface="Open Sans"/>
              </a:rPr>
              <a:t>https://dku.abuba.sk/node/1720</a:t>
            </a:r>
          </a:p>
        </p:txBody>
      </p:sp>
      <p:sp>
        <p:nvSpPr>
          <p:cNvPr id="5" name="TextBox 5"/>
          <p:cNvSpPr txBox="1"/>
          <p:nvPr/>
        </p:nvSpPr>
        <p:spPr>
          <a:xfrm>
            <a:off x="5444811" y="7498611"/>
            <a:ext cx="6445085" cy="527517"/>
          </a:xfrm>
          <a:prstGeom prst="rect">
            <a:avLst/>
          </a:prstGeom>
        </p:spPr>
        <p:txBody>
          <a:bodyPr wrap="square" lIns="0" tIns="0" rIns="0" bIns="0" rtlCol="0" anchor="t">
            <a:spAutoFit/>
          </a:bodyPr>
          <a:lstStyle/>
          <a:p>
            <a:pPr algn="ctr">
              <a:lnSpc>
                <a:spcPts val="4409"/>
              </a:lnSpc>
              <a:spcBef>
                <a:spcPct val="0"/>
              </a:spcBef>
            </a:pPr>
            <a:r>
              <a:rPr lang="en-US" sz="3150" dirty="0" err="1">
                <a:solidFill>
                  <a:srgbClr val="000000"/>
                </a:solidFill>
                <a:latin typeface="Open Sans Extra Bold"/>
              </a:rPr>
              <a:t>Boží</a:t>
            </a:r>
            <a:r>
              <a:rPr lang="en-US" sz="3150" dirty="0">
                <a:solidFill>
                  <a:srgbClr val="000000"/>
                </a:solidFill>
                <a:latin typeface="Open Sans Extra Bold"/>
              </a:rPr>
              <a:t> </a:t>
            </a:r>
            <a:r>
              <a:rPr lang="en-US" sz="3150" dirty="0" err="1">
                <a:solidFill>
                  <a:srgbClr val="000000"/>
                </a:solidFill>
                <a:latin typeface="Open Sans Extra Bold"/>
              </a:rPr>
              <a:t>plán</a:t>
            </a:r>
            <a:r>
              <a:rPr lang="en-US" sz="3150" dirty="0">
                <a:solidFill>
                  <a:srgbClr val="000000"/>
                </a:solidFill>
                <a:latin typeface="Open Sans Extra Bold"/>
              </a:rPr>
              <a:t> </a:t>
            </a:r>
            <a:r>
              <a:rPr lang="en-US" sz="3150" dirty="0" err="1">
                <a:solidFill>
                  <a:srgbClr val="000000"/>
                </a:solidFill>
                <a:latin typeface="Open Sans Extra Bold"/>
              </a:rPr>
              <a:t>spásy</a:t>
            </a:r>
            <a:r>
              <a:rPr lang="en-US" sz="3150" dirty="0">
                <a:solidFill>
                  <a:srgbClr val="000000"/>
                </a:solidFill>
                <a:latin typeface="Open Sans Extra Bold"/>
              </a:rPr>
              <a:t> </a:t>
            </a:r>
            <a:r>
              <a:rPr lang="sk-SK" sz="3150" dirty="0">
                <a:solidFill>
                  <a:srgbClr val="000000"/>
                </a:solidFill>
                <a:latin typeface="Open Sans Extra Bold"/>
              </a:rPr>
              <a:t>je </a:t>
            </a:r>
            <a:r>
              <a:rPr lang="en-US" sz="3150" dirty="0">
                <a:solidFill>
                  <a:srgbClr val="000000"/>
                </a:solidFill>
                <a:latin typeface="Open Sans Extra Bold"/>
              </a:rPr>
              <a:t>pre </a:t>
            </a:r>
            <a:r>
              <a:rPr lang="en-US" sz="3150" dirty="0" err="1">
                <a:solidFill>
                  <a:srgbClr val="000000"/>
                </a:solidFill>
                <a:latin typeface="Open Sans Extra Bold"/>
              </a:rPr>
              <a:t>celý</a:t>
            </a:r>
            <a:r>
              <a:rPr lang="en-US" sz="3150" dirty="0">
                <a:solidFill>
                  <a:srgbClr val="000000"/>
                </a:solidFill>
                <a:latin typeface="Open Sans Extra Bold"/>
              </a:rPr>
              <a:t> </a:t>
            </a:r>
            <a:r>
              <a:rPr lang="en-US" sz="3150" dirty="0" err="1">
                <a:solidFill>
                  <a:srgbClr val="000000"/>
                </a:solidFill>
                <a:latin typeface="Open Sans Extra Bold"/>
              </a:rPr>
              <a:t>svet</a:t>
            </a:r>
            <a:endParaRPr lang="en-US" sz="3150" dirty="0">
              <a:solidFill>
                <a:srgbClr val="000000"/>
              </a:solidFill>
              <a:latin typeface="Open Sans Extra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F5FF"/>
        </a:solidFill>
        <a:effectLst/>
      </p:bgPr>
    </p:bg>
    <p:spTree>
      <p:nvGrpSpPr>
        <p:cNvPr id="1" name=""/>
        <p:cNvGrpSpPr/>
        <p:nvPr/>
      </p:nvGrpSpPr>
      <p:grpSpPr>
        <a:xfrm>
          <a:off x="0" y="0"/>
          <a:ext cx="0" cy="0"/>
          <a:chOff x="0" y="0"/>
          <a:chExt cx="0" cy="0"/>
        </a:xfrm>
      </p:grpSpPr>
      <p:sp>
        <p:nvSpPr>
          <p:cNvPr id="2" name="TextBox 2"/>
          <p:cNvSpPr txBox="1"/>
          <p:nvPr/>
        </p:nvSpPr>
        <p:spPr>
          <a:xfrm>
            <a:off x="735511" y="1628790"/>
            <a:ext cx="4720519" cy="765372"/>
          </a:xfrm>
          <a:prstGeom prst="rect">
            <a:avLst/>
          </a:prstGeom>
        </p:spPr>
        <p:txBody>
          <a:bodyPr lIns="0" tIns="0" rIns="0" bIns="0" rtlCol="0" anchor="t">
            <a:spAutoFit/>
          </a:bodyPr>
          <a:lstStyle/>
          <a:p>
            <a:pPr algn="ctr">
              <a:lnSpc>
                <a:spcPts val="5709"/>
              </a:lnSpc>
            </a:pPr>
            <a:r>
              <a:rPr lang="en-US" sz="5709">
                <a:solidFill>
                  <a:srgbClr val="D4193B"/>
                </a:solidFill>
                <a:latin typeface="Barrio"/>
              </a:rPr>
              <a:t>Statio</a:t>
            </a:r>
          </a:p>
        </p:txBody>
      </p:sp>
      <p:sp>
        <p:nvSpPr>
          <p:cNvPr id="3" name="TextBox 3"/>
          <p:cNvSpPr txBox="1"/>
          <p:nvPr/>
        </p:nvSpPr>
        <p:spPr>
          <a:xfrm>
            <a:off x="4040731" y="1827187"/>
            <a:ext cx="3266597" cy="774456"/>
          </a:xfrm>
          <a:prstGeom prst="rect">
            <a:avLst/>
          </a:prstGeom>
        </p:spPr>
        <p:txBody>
          <a:bodyPr lIns="0" tIns="0" rIns="0" bIns="0" rtlCol="0" anchor="t">
            <a:spAutoFit/>
          </a:bodyPr>
          <a:lstStyle/>
          <a:p>
            <a:pPr algn="ctr">
              <a:lnSpc>
                <a:spcPts val="5769"/>
              </a:lnSpc>
            </a:pPr>
            <a:r>
              <a:rPr lang="en-US" sz="5769">
                <a:solidFill>
                  <a:srgbClr val="000000"/>
                </a:solidFill>
                <a:latin typeface="Nickainley"/>
              </a:rPr>
              <a:t>zastavím sa</a:t>
            </a:r>
          </a:p>
        </p:txBody>
      </p:sp>
      <p:sp>
        <p:nvSpPr>
          <p:cNvPr id="4" name="TextBox 4"/>
          <p:cNvSpPr txBox="1"/>
          <p:nvPr/>
        </p:nvSpPr>
        <p:spPr>
          <a:xfrm>
            <a:off x="735511" y="2715403"/>
            <a:ext cx="6917476" cy="482491"/>
          </a:xfrm>
          <a:prstGeom prst="rect">
            <a:avLst/>
          </a:prstGeom>
        </p:spPr>
        <p:txBody>
          <a:bodyPr lIns="0" tIns="0" rIns="0" bIns="0" rtlCol="0" anchor="t">
            <a:spAutoFit/>
          </a:bodyPr>
          <a:lstStyle/>
          <a:p>
            <a:pPr algn="ctr">
              <a:lnSpc>
                <a:spcPts val="3907"/>
              </a:lnSpc>
              <a:spcBef>
                <a:spcPct val="0"/>
              </a:spcBef>
            </a:pPr>
            <a:r>
              <a:rPr lang="en-US" sz="2790">
                <a:solidFill>
                  <a:srgbClr val="000000"/>
                </a:solidFill>
                <a:latin typeface="Open Sans Light"/>
              </a:rPr>
              <a:t>nájdem si tiché a pokojné miesto</a:t>
            </a:r>
          </a:p>
        </p:txBody>
      </p:sp>
      <p:sp>
        <p:nvSpPr>
          <p:cNvPr id="5" name="TextBox 5"/>
          <p:cNvSpPr txBox="1"/>
          <p:nvPr/>
        </p:nvSpPr>
        <p:spPr>
          <a:xfrm>
            <a:off x="313179" y="3405636"/>
            <a:ext cx="11770186" cy="482491"/>
          </a:xfrm>
          <a:prstGeom prst="rect">
            <a:avLst/>
          </a:prstGeom>
        </p:spPr>
        <p:txBody>
          <a:bodyPr lIns="0" tIns="0" rIns="0" bIns="0" rtlCol="0" anchor="t">
            <a:spAutoFit/>
          </a:bodyPr>
          <a:lstStyle/>
          <a:p>
            <a:pPr algn="ctr">
              <a:lnSpc>
                <a:spcPts val="3907"/>
              </a:lnSpc>
              <a:spcBef>
                <a:spcPct val="0"/>
              </a:spcBef>
            </a:pPr>
            <a:r>
              <a:rPr lang="en-US" sz="2790" dirty="0" err="1">
                <a:solidFill>
                  <a:srgbClr val="000000"/>
                </a:solidFill>
                <a:latin typeface="Open Sans Light"/>
              </a:rPr>
              <a:t>stíšim</a:t>
            </a:r>
            <a:r>
              <a:rPr lang="en-US" sz="2790" dirty="0">
                <a:solidFill>
                  <a:srgbClr val="000000"/>
                </a:solidFill>
                <a:latin typeface="Open Sans Light"/>
              </a:rPr>
              <a:t> </a:t>
            </a:r>
            <a:r>
              <a:rPr lang="en-US" sz="2790" dirty="0" err="1">
                <a:solidFill>
                  <a:srgbClr val="000000"/>
                </a:solidFill>
                <a:latin typeface="Open Sans Light"/>
              </a:rPr>
              <a:t>sa</a:t>
            </a:r>
            <a:r>
              <a:rPr lang="en-US" sz="2790" dirty="0">
                <a:solidFill>
                  <a:srgbClr val="000000"/>
                </a:solidFill>
                <a:latin typeface="Open Sans Light"/>
              </a:rPr>
              <a:t> a </a:t>
            </a:r>
            <a:r>
              <a:rPr lang="en-US" sz="2790" dirty="0" err="1">
                <a:solidFill>
                  <a:srgbClr val="000000"/>
                </a:solidFill>
                <a:latin typeface="Open Sans Light"/>
              </a:rPr>
              <a:t>aj</a:t>
            </a:r>
            <a:r>
              <a:rPr lang="en-US" sz="2790" dirty="0">
                <a:solidFill>
                  <a:srgbClr val="000000"/>
                </a:solidFill>
                <a:latin typeface="Open Sans Light"/>
              </a:rPr>
              <a:t> </a:t>
            </a:r>
            <a:r>
              <a:rPr lang="en-US" sz="2790" dirty="0" err="1">
                <a:solidFill>
                  <a:srgbClr val="000000"/>
                </a:solidFill>
                <a:latin typeface="Open Sans Light"/>
              </a:rPr>
              <a:t>vnútorne</a:t>
            </a:r>
            <a:r>
              <a:rPr lang="en-US" sz="2790" dirty="0">
                <a:solidFill>
                  <a:srgbClr val="000000"/>
                </a:solidFill>
                <a:latin typeface="Open Sans Light"/>
              </a:rPr>
              <a:t> </a:t>
            </a:r>
            <a:r>
              <a:rPr lang="en-US" sz="2790" dirty="0" err="1">
                <a:solidFill>
                  <a:srgbClr val="000000"/>
                </a:solidFill>
                <a:latin typeface="Open Sans Light"/>
              </a:rPr>
              <a:t>sa</a:t>
            </a:r>
            <a:r>
              <a:rPr lang="en-US" sz="2790" dirty="0">
                <a:solidFill>
                  <a:srgbClr val="000000"/>
                </a:solidFill>
                <a:latin typeface="Open Sans Light"/>
              </a:rPr>
              <a:t> </a:t>
            </a:r>
            <a:r>
              <a:rPr lang="en-US" sz="2790" dirty="0" err="1">
                <a:solidFill>
                  <a:srgbClr val="000000"/>
                </a:solidFill>
                <a:latin typeface="Open Sans Light"/>
              </a:rPr>
              <a:t>pripra</a:t>
            </a:r>
            <a:r>
              <a:rPr lang="sk-SK" sz="2790" dirty="0">
                <a:solidFill>
                  <a:srgbClr val="000000"/>
                </a:solidFill>
                <a:latin typeface="Open Sans Light"/>
              </a:rPr>
              <a:t>v</a:t>
            </a:r>
            <a:r>
              <a:rPr lang="en-US" sz="2790" dirty="0" err="1">
                <a:solidFill>
                  <a:srgbClr val="000000"/>
                </a:solidFill>
                <a:latin typeface="Open Sans Light"/>
              </a:rPr>
              <a:t>ím</a:t>
            </a:r>
            <a:r>
              <a:rPr lang="en-US" sz="2790" dirty="0">
                <a:solidFill>
                  <a:srgbClr val="000000"/>
                </a:solidFill>
                <a:latin typeface="Open Sans Light"/>
              </a:rPr>
              <a:t> </a:t>
            </a:r>
            <a:r>
              <a:rPr lang="en-US" sz="2790" dirty="0" err="1">
                <a:solidFill>
                  <a:srgbClr val="000000"/>
                </a:solidFill>
                <a:latin typeface="Open Sans Light"/>
              </a:rPr>
              <a:t>na</a:t>
            </a:r>
            <a:r>
              <a:rPr lang="en-US" sz="2790" dirty="0">
                <a:solidFill>
                  <a:srgbClr val="000000"/>
                </a:solidFill>
                <a:latin typeface="Open Sans Light"/>
              </a:rPr>
              <a:t> </a:t>
            </a:r>
            <a:r>
              <a:rPr lang="en-US" sz="2790" dirty="0" err="1">
                <a:solidFill>
                  <a:srgbClr val="000000"/>
                </a:solidFill>
                <a:latin typeface="Open Sans Light"/>
              </a:rPr>
              <a:t>stretnutie</a:t>
            </a:r>
            <a:r>
              <a:rPr lang="en-US" sz="2790" dirty="0">
                <a:solidFill>
                  <a:srgbClr val="000000"/>
                </a:solidFill>
                <a:latin typeface="Open Sans Light"/>
              </a:rPr>
              <a:t> s </a:t>
            </a:r>
            <a:r>
              <a:rPr lang="en-US" sz="2790" dirty="0" err="1">
                <a:solidFill>
                  <a:srgbClr val="000000"/>
                </a:solidFill>
                <a:latin typeface="Open Sans Light"/>
              </a:rPr>
              <a:t>Bohom</a:t>
            </a:r>
            <a:endParaRPr lang="en-US" sz="2790" dirty="0">
              <a:solidFill>
                <a:srgbClr val="000000"/>
              </a:solidFill>
              <a:latin typeface="Open Sans Light"/>
            </a:endParaRPr>
          </a:p>
        </p:txBody>
      </p:sp>
      <p:sp>
        <p:nvSpPr>
          <p:cNvPr id="6" name="TextBox 6"/>
          <p:cNvSpPr txBox="1"/>
          <p:nvPr/>
        </p:nvSpPr>
        <p:spPr>
          <a:xfrm>
            <a:off x="881985" y="4654604"/>
            <a:ext cx="6917476" cy="482491"/>
          </a:xfrm>
          <a:prstGeom prst="rect">
            <a:avLst/>
          </a:prstGeom>
        </p:spPr>
        <p:txBody>
          <a:bodyPr lIns="0" tIns="0" rIns="0" bIns="0" rtlCol="0" anchor="t">
            <a:spAutoFit/>
          </a:bodyPr>
          <a:lstStyle/>
          <a:p>
            <a:pPr algn="ctr">
              <a:lnSpc>
                <a:spcPts val="3907"/>
              </a:lnSpc>
              <a:spcBef>
                <a:spcPct val="0"/>
              </a:spcBef>
            </a:pPr>
            <a:r>
              <a:rPr lang="en-US" sz="2790">
                <a:solidFill>
                  <a:srgbClr val="000000"/>
                </a:solidFill>
                <a:latin typeface="Open Sans Light"/>
              </a:rPr>
              <a:t>poprosím o pomoc Ducha Svätého</a:t>
            </a:r>
          </a:p>
        </p:txBody>
      </p:sp>
      <p:sp>
        <p:nvSpPr>
          <p:cNvPr id="7" name="TextBox 7"/>
          <p:cNvSpPr txBox="1"/>
          <p:nvPr/>
        </p:nvSpPr>
        <p:spPr>
          <a:xfrm>
            <a:off x="1360446" y="1221120"/>
            <a:ext cx="468353" cy="539115"/>
          </a:xfrm>
          <a:prstGeom prst="rect">
            <a:avLst/>
          </a:prstGeom>
        </p:spPr>
        <p:txBody>
          <a:bodyPr wrap="square" lIns="0" tIns="0" rIns="0" bIns="0" rtlCol="0" anchor="t">
            <a:spAutoFit/>
          </a:bodyPr>
          <a:lstStyle/>
          <a:p>
            <a:pPr algn="ctr">
              <a:lnSpc>
                <a:spcPts val="4409"/>
              </a:lnSpc>
              <a:spcBef>
                <a:spcPct val="0"/>
              </a:spcBef>
            </a:pPr>
            <a:r>
              <a:rPr lang="en-US" sz="3150" dirty="0">
                <a:solidFill>
                  <a:srgbClr val="000000"/>
                </a:solidFill>
                <a:latin typeface="Open Sans Extra Bold"/>
              </a:rPr>
              <a:t>1.</a:t>
            </a:r>
          </a:p>
        </p:txBody>
      </p:sp>
      <p:grpSp>
        <p:nvGrpSpPr>
          <p:cNvPr id="8" name="Group 8"/>
          <p:cNvGrpSpPr>
            <a:grpSpLocks noChangeAspect="1"/>
          </p:cNvGrpSpPr>
          <p:nvPr/>
        </p:nvGrpSpPr>
        <p:grpSpPr>
          <a:xfrm>
            <a:off x="11307659" y="1636791"/>
            <a:ext cx="5714202" cy="5714202"/>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5195"/>
              </a:stretch>
            </a:blipFill>
          </p:spPr>
        </p:sp>
      </p:grpSp>
      <p:sp>
        <p:nvSpPr>
          <p:cNvPr id="10" name="TextBox 10"/>
          <p:cNvSpPr txBox="1"/>
          <p:nvPr/>
        </p:nvSpPr>
        <p:spPr>
          <a:xfrm>
            <a:off x="1554519" y="4028479"/>
            <a:ext cx="6917476" cy="473630"/>
          </a:xfrm>
          <a:prstGeom prst="rect">
            <a:avLst/>
          </a:prstGeom>
        </p:spPr>
        <p:txBody>
          <a:bodyPr lIns="0" tIns="0" rIns="0" bIns="0" rtlCol="0" anchor="t">
            <a:spAutoFit/>
          </a:bodyPr>
          <a:lstStyle/>
          <a:p>
            <a:pPr algn="ctr">
              <a:lnSpc>
                <a:spcPts val="3907"/>
              </a:lnSpc>
              <a:spcBef>
                <a:spcPct val="0"/>
              </a:spcBef>
            </a:pPr>
            <a:r>
              <a:rPr lang="en-US" sz="2790">
                <a:solidFill>
                  <a:srgbClr val="000000"/>
                </a:solidFill>
                <a:latin typeface="Open Sans Light"/>
              </a:rPr>
              <a:t>odložím všetky veci, ktoré by ma mohli rušiť</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F5FF"/>
        </a:solidFill>
        <a:effectLst/>
      </p:bgPr>
    </p:bg>
    <p:spTree>
      <p:nvGrpSpPr>
        <p:cNvPr id="1" name=""/>
        <p:cNvGrpSpPr/>
        <p:nvPr/>
      </p:nvGrpSpPr>
      <p:grpSpPr>
        <a:xfrm>
          <a:off x="0" y="0"/>
          <a:ext cx="0" cy="0"/>
          <a:chOff x="0" y="0"/>
          <a:chExt cx="0" cy="0"/>
        </a:xfrm>
      </p:grpSpPr>
      <p:sp>
        <p:nvSpPr>
          <p:cNvPr id="2" name="TextBox 2"/>
          <p:cNvSpPr txBox="1"/>
          <p:nvPr/>
        </p:nvSpPr>
        <p:spPr>
          <a:xfrm>
            <a:off x="1612075" y="2822766"/>
            <a:ext cx="15063849" cy="4956679"/>
          </a:xfrm>
          <a:prstGeom prst="rect">
            <a:avLst/>
          </a:prstGeom>
        </p:spPr>
        <p:txBody>
          <a:bodyPr lIns="0" tIns="0" rIns="0" bIns="0" rtlCol="0" anchor="t">
            <a:spAutoFit/>
          </a:bodyPr>
          <a:lstStyle/>
          <a:p>
            <a:pPr algn="ctr">
              <a:lnSpc>
                <a:spcPts val="3920"/>
              </a:lnSpc>
            </a:pPr>
            <a:r>
              <a:rPr lang="en-US" sz="2800">
                <a:solidFill>
                  <a:srgbClr val="000000"/>
                </a:solidFill>
                <a:latin typeface="Open Sans Extra Bold"/>
              </a:rPr>
              <a:t>Nebeský Otče, s vierou beriem do rúk Sväté písmo. Verím, že obsahuje slová, ktoré mi majú byť svetlom na životnej ceste.   </a:t>
            </a:r>
          </a:p>
          <a:p>
            <a:pPr algn="ctr">
              <a:lnSpc>
                <a:spcPts val="3920"/>
              </a:lnSpc>
            </a:pPr>
            <a:r>
              <a:rPr lang="en-US" sz="2800">
                <a:solidFill>
                  <a:srgbClr val="000000"/>
                </a:solidFill>
                <a:latin typeface="Open Sans Extra Bold"/>
              </a:rPr>
              <a:t>  Bože Duchu Svätý, ty si vnukol svätopiscom, čo majú napísať; prosím ťa, pomáhaj mi pochopiť všetky tieto slová a daj mi silu podľa nich žiť.     </a:t>
            </a:r>
          </a:p>
          <a:p>
            <a:pPr algn="ctr">
              <a:lnSpc>
                <a:spcPts val="3920"/>
              </a:lnSpc>
              <a:spcBef>
                <a:spcPct val="0"/>
              </a:spcBef>
            </a:pPr>
            <a:r>
              <a:rPr lang="en-US" sz="2800">
                <a:solidFill>
                  <a:srgbClr val="000000"/>
                </a:solidFill>
                <a:latin typeface="Open Sans Extra Bold"/>
              </a:rPr>
              <a:t>Pane Ježišu, dvom emauzským učeníkom horelo srdce, keď si im vysvetľoval Písmo. Rozohrej aj moje srdce láskou k tebe, keď budem čítať Sväté písmo, a daj, nech ťa stále hlbšie poznám.     </a:t>
            </a:r>
          </a:p>
          <a:p>
            <a:pPr algn="ctr">
              <a:lnSpc>
                <a:spcPts val="3920"/>
              </a:lnSpc>
              <a:spcBef>
                <a:spcPct val="0"/>
              </a:spcBef>
            </a:pPr>
            <a:r>
              <a:rPr lang="en-US" sz="2800">
                <a:solidFill>
                  <a:srgbClr val="000000"/>
                </a:solidFill>
                <a:latin typeface="Open Sans Extra Bold"/>
              </a:rPr>
              <a:t>Svätý Cyril a Metod, vy ste prví preložili Sväté písmo do reči našich predkov. Vyproste mi lásku k Svätému písmu a odhodlanosť stvárňovať podľa neho celý môj život.</a:t>
            </a:r>
          </a:p>
        </p:txBody>
      </p:sp>
      <p:sp>
        <p:nvSpPr>
          <p:cNvPr id="3" name="TextBox 3"/>
          <p:cNvSpPr txBox="1"/>
          <p:nvPr/>
        </p:nvSpPr>
        <p:spPr>
          <a:xfrm>
            <a:off x="394516" y="743439"/>
            <a:ext cx="16864784" cy="1022056"/>
          </a:xfrm>
          <a:prstGeom prst="rect">
            <a:avLst/>
          </a:prstGeom>
        </p:spPr>
        <p:txBody>
          <a:bodyPr lIns="0" tIns="0" rIns="0" bIns="0" rtlCol="0" anchor="t">
            <a:spAutoFit/>
          </a:bodyPr>
          <a:lstStyle/>
          <a:p>
            <a:pPr algn="ctr">
              <a:lnSpc>
                <a:spcPts val="8388"/>
              </a:lnSpc>
              <a:spcBef>
                <a:spcPct val="0"/>
              </a:spcBef>
            </a:pPr>
            <a:r>
              <a:rPr lang="en-US" sz="5992">
                <a:solidFill>
                  <a:srgbClr val="000000"/>
                </a:solidFill>
                <a:latin typeface="Sacramento"/>
              </a:rPr>
              <a:t>Modlitba pred čítaním Svätého písma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EFDE"/>
        </a:solidFill>
        <a:effectLst/>
      </p:bgPr>
    </p:bg>
    <p:spTree>
      <p:nvGrpSpPr>
        <p:cNvPr id="1" name=""/>
        <p:cNvGrpSpPr/>
        <p:nvPr/>
      </p:nvGrpSpPr>
      <p:grpSpPr>
        <a:xfrm>
          <a:off x="0" y="0"/>
          <a:ext cx="0" cy="0"/>
          <a:chOff x="0" y="0"/>
          <a:chExt cx="0" cy="0"/>
        </a:xfrm>
      </p:grpSpPr>
      <p:sp>
        <p:nvSpPr>
          <p:cNvPr id="2" name="TextBox 2"/>
          <p:cNvSpPr txBox="1"/>
          <p:nvPr/>
        </p:nvSpPr>
        <p:spPr>
          <a:xfrm>
            <a:off x="1222996" y="951181"/>
            <a:ext cx="4648534" cy="761628"/>
          </a:xfrm>
          <a:prstGeom prst="rect">
            <a:avLst/>
          </a:prstGeom>
        </p:spPr>
        <p:txBody>
          <a:bodyPr lIns="0" tIns="0" rIns="0" bIns="0" rtlCol="0" anchor="t">
            <a:spAutoFit/>
          </a:bodyPr>
          <a:lstStyle/>
          <a:p>
            <a:pPr algn="ctr">
              <a:lnSpc>
                <a:spcPts val="5622"/>
              </a:lnSpc>
            </a:pPr>
            <a:r>
              <a:rPr lang="en-US" sz="5622">
                <a:solidFill>
                  <a:srgbClr val="D4193B"/>
                </a:solidFill>
                <a:latin typeface="Barrio"/>
              </a:rPr>
              <a:t>Lectio</a:t>
            </a:r>
          </a:p>
        </p:txBody>
      </p:sp>
      <p:sp>
        <p:nvSpPr>
          <p:cNvPr id="3" name="TextBox 3"/>
          <p:cNvSpPr txBox="1"/>
          <p:nvPr/>
        </p:nvSpPr>
        <p:spPr>
          <a:xfrm>
            <a:off x="3893192" y="1102075"/>
            <a:ext cx="2605953" cy="761048"/>
          </a:xfrm>
          <a:prstGeom prst="rect">
            <a:avLst/>
          </a:prstGeom>
        </p:spPr>
        <p:txBody>
          <a:bodyPr lIns="0" tIns="0" rIns="0" bIns="0" rtlCol="0" anchor="t">
            <a:spAutoFit/>
          </a:bodyPr>
          <a:lstStyle/>
          <a:p>
            <a:pPr algn="ctr">
              <a:lnSpc>
                <a:spcPts val="5681"/>
              </a:lnSpc>
            </a:pPr>
            <a:r>
              <a:rPr lang="en-US" sz="5681">
                <a:solidFill>
                  <a:srgbClr val="000000"/>
                </a:solidFill>
                <a:latin typeface="Nickainley"/>
              </a:rPr>
              <a:t>čítam</a:t>
            </a:r>
          </a:p>
        </p:txBody>
      </p:sp>
      <p:sp>
        <p:nvSpPr>
          <p:cNvPr id="4" name="TextBox 4"/>
          <p:cNvSpPr txBox="1"/>
          <p:nvPr/>
        </p:nvSpPr>
        <p:spPr>
          <a:xfrm>
            <a:off x="1507317" y="1606071"/>
            <a:ext cx="2732374" cy="466480"/>
          </a:xfrm>
          <a:prstGeom prst="rect">
            <a:avLst/>
          </a:prstGeom>
        </p:spPr>
        <p:txBody>
          <a:bodyPr lIns="0" tIns="0" rIns="0" bIns="0" rtlCol="0" anchor="t">
            <a:spAutoFit/>
          </a:bodyPr>
          <a:lstStyle/>
          <a:p>
            <a:pPr algn="ctr">
              <a:lnSpc>
                <a:spcPts val="3847"/>
              </a:lnSpc>
              <a:spcBef>
                <a:spcPct val="0"/>
              </a:spcBef>
            </a:pPr>
            <a:r>
              <a:rPr lang="en-US" sz="2748">
                <a:solidFill>
                  <a:srgbClr val="000000"/>
                </a:solidFill>
                <a:latin typeface="Open Sans Extra Bold"/>
              </a:rPr>
              <a:t>Čo hovorí text?</a:t>
            </a:r>
          </a:p>
        </p:txBody>
      </p:sp>
      <p:sp>
        <p:nvSpPr>
          <p:cNvPr id="5" name="TextBox 5"/>
          <p:cNvSpPr txBox="1"/>
          <p:nvPr/>
        </p:nvSpPr>
        <p:spPr>
          <a:xfrm>
            <a:off x="1418814" y="2354672"/>
            <a:ext cx="7742776" cy="466480"/>
          </a:xfrm>
          <a:prstGeom prst="rect">
            <a:avLst/>
          </a:prstGeom>
        </p:spPr>
        <p:txBody>
          <a:bodyPr lIns="0" tIns="0" rIns="0" bIns="0" rtlCol="0" anchor="t">
            <a:spAutoFit/>
          </a:bodyPr>
          <a:lstStyle/>
          <a:p>
            <a:pPr algn="ctr">
              <a:lnSpc>
                <a:spcPts val="3847"/>
              </a:lnSpc>
              <a:spcBef>
                <a:spcPct val="0"/>
              </a:spcBef>
            </a:pPr>
            <a:r>
              <a:rPr lang="en-US" sz="2748">
                <a:solidFill>
                  <a:srgbClr val="000000"/>
                </a:solidFill>
                <a:latin typeface="Open Sans Light"/>
              </a:rPr>
              <a:t>pozorne si prečítam text (najlepšie nahlas)</a:t>
            </a:r>
          </a:p>
        </p:txBody>
      </p:sp>
      <p:sp>
        <p:nvSpPr>
          <p:cNvPr id="6" name="TextBox 6"/>
          <p:cNvSpPr txBox="1"/>
          <p:nvPr/>
        </p:nvSpPr>
        <p:spPr>
          <a:xfrm>
            <a:off x="1646684" y="2950959"/>
            <a:ext cx="7742776" cy="466480"/>
          </a:xfrm>
          <a:prstGeom prst="rect">
            <a:avLst/>
          </a:prstGeom>
        </p:spPr>
        <p:txBody>
          <a:bodyPr lIns="0" tIns="0" rIns="0" bIns="0" rtlCol="0" anchor="t">
            <a:spAutoFit/>
          </a:bodyPr>
          <a:lstStyle/>
          <a:p>
            <a:pPr algn="ctr">
              <a:lnSpc>
                <a:spcPts val="3847"/>
              </a:lnSpc>
              <a:spcBef>
                <a:spcPct val="0"/>
              </a:spcBef>
            </a:pPr>
            <a:r>
              <a:rPr lang="en-US" sz="2748">
                <a:solidFill>
                  <a:srgbClr val="000000"/>
                </a:solidFill>
                <a:latin typeface="Open Sans Light"/>
              </a:rPr>
              <a:t>všímam si slová, gestá, fakty, postavy, situácie</a:t>
            </a:r>
          </a:p>
        </p:txBody>
      </p:sp>
      <p:sp>
        <p:nvSpPr>
          <p:cNvPr id="7" name="TextBox 7"/>
          <p:cNvSpPr txBox="1"/>
          <p:nvPr/>
        </p:nvSpPr>
        <p:spPr>
          <a:xfrm>
            <a:off x="-144705" y="3561789"/>
            <a:ext cx="7742776" cy="466480"/>
          </a:xfrm>
          <a:prstGeom prst="rect">
            <a:avLst/>
          </a:prstGeom>
        </p:spPr>
        <p:txBody>
          <a:bodyPr lIns="0" tIns="0" rIns="0" bIns="0" rtlCol="0" anchor="t">
            <a:spAutoFit/>
          </a:bodyPr>
          <a:lstStyle/>
          <a:p>
            <a:pPr algn="ctr">
              <a:lnSpc>
                <a:spcPts val="3847"/>
              </a:lnSpc>
              <a:spcBef>
                <a:spcPct val="0"/>
              </a:spcBef>
            </a:pPr>
            <a:r>
              <a:rPr lang="en-US" sz="2748">
                <a:solidFill>
                  <a:srgbClr val="000000"/>
                </a:solidFill>
                <a:latin typeface="Open Sans Light"/>
              </a:rPr>
              <a:t>znova si prečítam text</a:t>
            </a:r>
          </a:p>
        </p:txBody>
      </p:sp>
      <p:sp>
        <p:nvSpPr>
          <p:cNvPr id="8" name="TextBox 8"/>
          <p:cNvSpPr txBox="1"/>
          <p:nvPr/>
        </p:nvSpPr>
        <p:spPr>
          <a:xfrm>
            <a:off x="1581238" y="4230793"/>
            <a:ext cx="9538241" cy="466480"/>
          </a:xfrm>
          <a:prstGeom prst="rect">
            <a:avLst/>
          </a:prstGeom>
        </p:spPr>
        <p:txBody>
          <a:bodyPr lIns="0" tIns="0" rIns="0" bIns="0" rtlCol="0" anchor="t">
            <a:spAutoFit/>
          </a:bodyPr>
          <a:lstStyle/>
          <a:p>
            <a:pPr algn="ctr">
              <a:lnSpc>
                <a:spcPts val="3847"/>
              </a:lnSpc>
              <a:spcBef>
                <a:spcPct val="0"/>
              </a:spcBef>
            </a:pPr>
            <a:r>
              <a:rPr lang="en-US" sz="2748">
                <a:solidFill>
                  <a:srgbClr val="000000"/>
                </a:solidFill>
                <a:latin typeface="Open Sans Light"/>
              </a:rPr>
              <a:t>označím si slovo, vetu alebo myšlienku, ktorá ma zaujala</a:t>
            </a:r>
          </a:p>
        </p:txBody>
      </p:sp>
      <p:sp>
        <p:nvSpPr>
          <p:cNvPr id="9" name="TextBox 9"/>
          <p:cNvSpPr txBox="1"/>
          <p:nvPr/>
        </p:nvSpPr>
        <p:spPr>
          <a:xfrm>
            <a:off x="786546" y="4899798"/>
            <a:ext cx="7742776" cy="466480"/>
          </a:xfrm>
          <a:prstGeom prst="rect">
            <a:avLst/>
          </a:prstGeom>
        </p:spPr>
        <p:txBody>
          <a:bodyPr lIns="0" tIns="0" rIns="0" bIns="0" rtlCol="0" anchor="t">
            <a:spAutoFit/>
          </a:bodyPr>
          <a:lstStyle/>
          <a:p>
            <a:pPr algn="ctr">
              <a:lnSpc>
                <a:spcPts val="3847"/>
              </a:lnSpc>
              <a:spcBef>
                <a:spcPct val="0"/>
              </a:spcBef>
            </a:pPr>
            <a:r>
              <a:rPr lang="en-US" sz="2748">
                <a:solidFill>
                  <a:srgbClr val="000000"/>
                </a:solidFill>
                <a:latin typeface="Open Sans Light"/>
              </a:rPr>
              <a:t>môžem si porovnať podobné texty</a:t>
            </a:r>
          </a:p>
        </p:txBody>
      </p:sp>
      <p:sp>
        <p:nvSpPr>
          <p:cNvPr id="10" name="TextBox 10"/>
          <p:cNvSpPr txBox="1"/>
          <p:nvPr/>
        </p:nvSpPr>
        <p:spPr>
          <a:xfrm>
            <a:off x="1646684" y="891097"/>
            <a:ext cx="486916" cy="539115"/>
          </a:xfrm>
          <a:prstGeom prst="rect">
            <a:avLst/>
          </a:prstGeom>
        </p:spPr>
        <p:txBody>
          <a:bodyPr wrap="square" lIns="0" tIns="0" rIns="0" bIns="0" rtlCol="0" anchor="t">
            <a:spAutoFit/>
          </a:bodyPr>
          <a:lstStyle/>
          <a:p>
            <a:pPr algn="ctr">
              <a:lnSpc>
                <a:spcPts val="4409"/>
              </a:lnSpc>
              <a:spcBef>
                <a:spcPct val="0"/>
              </a:spcBef>
            </a:pPr>
            <a:r>
              <a:rPr lang="en-US" sz="3150" dirty="0">
                <a:solidFill>
                  <a:srgbClr val="000000"/>
                </a:solidFill>
                <a:latin typeface="Open Sans Extra Bold"/>
              </a:rPr>
              <a:t>2.</a:t>
            </a:r>
          </a:p>
        </p:txBody>
      </p:sp>
      <p:grpSp>
        <p:nvGrpSpPr>
          <p:cNvPr id="11" name="Group 11"/>
          <p:cNvGrpSpPr>
            <a:grpSpLocks noChangeAspect="1"/>
          </p:cNvGrpSpPr>
          <p:nvPr/>
        </p:nvGrpSpPr>
        <p:grpSpPr>
          <a:xfrm>
            <a:off x="11439480" y="1653696"/>
            <a:ext cx="5713236" cy="5713236"/>
            <a:chOff x="0" y="0"/>
            <a:chExt cx="6350000" cy="6349975"/>
          </a:xfrm>
        </p:grpSpPr>
        <p:sp>
          <p:nvSpPr>
            <p:cNvPr id="12" name="Freeform 1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795" r="-795"/>
              </a:stretch>
            </a:blipFill>
          </p:spPr>
        </p:sp>
      </p:grpSp>
      <p:sp>
        <p:nvSpPr>
          <p:cNvPr id="13" name="TextBox 13"/>
          <p:cNvSpPr txBox="1"/>
          <p:nvPr/>
        </p:nvSpPr>
        <p:spPr>
          <a:xfrm>
            <a:off x="6350358" y="5169110"/>
            <a:ext cx="4953060" cy="35623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Open Sans"/>
              </a:rPr>
              <a:t>napr. s  Mk 7, 24-30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EFDE"/>
        </a:solidFill>
        <a:effectLst/>
      </p:bgPr>
    </p:bg>
    <p:spTree>
      <p:nvGrpSpPr>
        <p:cNvPr id="1" name=""/>
        <p:cNvGrpSpPr/>
        <p:nvPr/>
      </p:nvGrpSpPr>
      <p:grpSpPr>
        <a:xfrm>
          <a:off x="0" y="0"/>
          <a:ext cx="0" cy="0"/>
          <a:chOff x="0" y="0"/>
          <a:chExt cx="0" cy="0"/>
        </a:xfrm>
      </p:grpSpPr>
      <p:sp>
        <p:nvSpPr>
          <p:cNvPr id="2" name="TextBox 2"/>
          <p:cNvSpPr txBox="1"/>
          <p:nvPr/>
        </p:nvSpPr>
        <p:spPr>
          <a:xfrm>
            <a:off x="598151" y="489585"/>
            <a:ext cx="2449795" cy="613410"/>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Architects Daughter"/>
              </a:rPr>
              <a:t>Mt 15, 21-28</a:t>
            </a:r>
          </a:p>
        </p:txBody>
      </p:sp>
      <p:sp>
        <p:nvSpPr>
          <p:cNvPr id="3" name="TextBox 3"/>
          <p:cNvSpPr txBox="1"/>
          <p:nvPr/>
        </p:nvSpPr>
        <p:spPr>
          <a:xfrm>
            <a:off x="405079" y="1162456"/>
            <a:ext cx="17001281" cy="8095844"/>
          </a:xfrm>
          <a:prstGeom prst="rect">
            <a:avLst/>
          </a:prstGeom>
        </p:spPr>
        <p:txBody>
          <a:bodyPr lIns="0" tIns="0" rIns="0" bIns="0" rtlCol="0" anchor="t">
            <a:spAutoFit/>
          </a:bodyPr>
          <a:lstStyle/>
          <a:p>
            <a:pPr algn="just">
              <a:lnSpc>
                <a:spcPts val="5880"/>
              </a:lnSpc>
              <a:spcBef>
                <a:spcPct val="0"/>
              </a:spcBef>
            </a:pPr>
            <a:r>
              <a:rPr lang="en-US" sz="4200">
                <a:solidFill>
                  <a:srgbClr val="000000"/>
                </a:solidFill>
                <a:latin typeface="Open Sans Light"/>
              </a:rPr>
              <a:t> Ježiš odtiaľ odišiel a odobral sa do okolia Týru a a Sidonu. Tu prišla k nemu istá kanaánska žena z tých končín a kričala: „Zmiluj sa nado mnou, Pane, syn Dávidov! Dcéru mi hrozne trápi zlý duch.“ Ale on jej neodpovedal ani slovo. Jeho učeníci pristúpili k nemu a prosili ho: „Pošli ju preč, lebo kričí za nami.“ Ale on odvetil: „Ja som poslaný iba k ovciam strateným z domu Izraela.“ No ona prišla k nemu, poklonila sa mu a povedala: „Pane, pomôž mi!“ On jej odpovedal: „Nie je dobré vziať chlieb deťom a hodiť ho šteňatám.“ „Áno, Pane,“ vravela ona, „ale aj šteňatá jedia odrobinky, čo padajú zo stola ich pánov.“ Vtedy jej Ježiš povedal: „Žena, veľká je tvoja viera! Nech sa ti stane, ako chceš.“ A od tej hodiny bola jej dcéra zdravá.</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EF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683899" y="767964"/>
            <a:ext cx="7356336" cy="7741379"/>
          </a:xfrm>
          <a:prstGeom prst="rect">
            <a:avLst/>
          </a:prstGeom>
        </p:spPr>
      </p:pic>
      <p:grpSp>
        <p:nvGrpSpPr>
          <p:cNvPr id="3" name="Group 3"/>
          <p:cNvGrpSpPr/>
          <p:nvPr/>
        </p:nvGrpSpPr>
        <p:grpSpPr>
          <a:xfrm>
            <a:off x="11990734" y="2481193"/>
            <a:ext cx="625462" cy="504998"/>
            <a:chOff x="0" y="0"/>
            <a:chExt cx="6350000" cy="5126990"/>
          </a:xfrm>
        </p:grpSpPr>
        <p:sp>
          <p:nvSpPr>
            <p:cNvPr id="4" name="Freeform 4"/>
            <p:cNvSpPr/>
            <p:nvPr/>
          </p:nvSpPr>
          <p:spPr>
            <a:xfrm>
              <a:off x="0" y="0"/>
              <a:ext cx="6350000" cy="5126990"/>
            </a:xfrm>
            <a:custGeom>
              <a:avLst/>
              <a:gdLst/>
              <a:ahLst/>
              <a:cxnLst/>
              <a:rect l="l" t="t" r="r" b="b"/>
              <a:pathLst>
                <a:path w="6350000" h="5126990">
                  <a:moveTo>
                    <a:pt x="3528060" y="0"/>
                  </a:moveTo>
                  <a:lnTo>
                    <a:pt x="3440430" y="0"/>
                  </a:lnTo>
                  <a:lnTo>
                    <a:pt x="2821940" y="0"/>
                  </a:lnTo>
                  <a:lnTo>
                    <a:pt x="0" y="0"/>
                  </a:lnTo>
                  <a:lnTo>
                    <a:pt x="2821940" y="2564130"/>
                  </a:lnTo>
                  <a:lnTo>
                    <a:pt x="0" y="5126990"/>
                  </a:lnTo>
                  <a:lnTo>
                    <a:pt x="2821940" y="5126990"/>
                  </a:lnTo>
                  <a:lnTo>
                    <a:pt x="3440430" y="5126990"/>
                  </a:lnTo>
                  <a:lnTo>
                    <a:pt x="3528060" y="5126990"/>
                  </a:lnTo>
                  <a:lnTo>
                    <a:pt x="6350000" y="2564130"/>
                  </a:lnTo>
                  <a:lnTo>
                    <a:pt x="3528060" y="0"/>
                  </a:lnTo>
                  <a:close/>
                </a:path>
              </a:pathLst>
            </a:custGeom>
            <a:solidFill>
              <a:srgbClr val="D4193B"/>
            </a:solidFill>
          </p:spPr>
        </p:sp>
      </p:grpSp>
      <p:sp>
        <p:nvSpPr>
          <p:cNvPr id="5" name="TextBox 5"/>
          <p:cNvSpPr txBox="1"/>
          <p:nvPr/>
        </p:nvSpPr>
        <p:spPr>
          <a:xfrm>
            <a:off x="-861953" y="1879608"/>
            <a:ext cx="8824861" cy="323215"/>
          </a:xfrm>
          <a:prstGeom prst="rect">
            <a:avLst/>
          </a:prstGeom>
        </p:spPr>
        <p:txBody>
          <a:bodyPr lIns="0" tIns="0" rIns="0" bIns="0" rtlCol="0" anchor="t">
            <a:spAutoFit/>
          </a:bodyPr>
          <a:lstStyle/>
          <a:p>
            <a:pPr algn="ctr">
              <a:lnSpc>
                <a:spcPts val="2660"/>
              </a:lnSpc>
              <a:spcBef>
                <a:spcPct val="0"/>
              </a:spcBef>
            </a:pPr>
            <a:r>
              <a:rPr lang="en-US" sz="1900">
                <a:solidFill>
                  <a:srgbClr val="000000"/>
                </a:solidFill>
                <a:latin typeface="Open Sans Light"/>
              </a:rPr>
              <a:t>- evanjeliový príbeh sa odohráva mimo územia Svätej zeme </a:t>
            </a:r>
          </a:p>
        </p:txBody>
      </p:sp>
      <p:sp>
        <p:nvSpPr>
          <p:cNvPr id="6" name="TextBox 6"/>
          <p:cNvSpPr txBox="1"/>
          <p:nvPr/>
        </p:nvSpPr>
        <p:spPr>
          <a:xfrm>
            <a:off x="-795278" y="2805534"/>
            <a:ext cx="9765121" cy="323215"/>
          </a:xfrm>
          <a:prstGeom prst="rect">
            <a:avLst/>
          </a:prstGeom>
        </p:spPr>
        <p:txBody>
          <a:bodyPr lIns="0" tIns="0" rIns="0" bIns="0" rtlCol="0" anchor="t">
            <a:spAutoFit/>
          </a:bodyPr>
          <a:lstStyle/>
          <a:p>
            <a:pPr algn="ctr">
              <a:lnSpc>
                <a:spcPts val="2660"/>
              </a:lnSpc>
              <a:spcBef>
                <a:spcPct val="0"/>
              </a:spcBef>
            </a:pPr>
            <a:r>
              <a:rPr lang="en-US" sz="1900">
                <a:solidFill>
                  <a:srgbClr val="000000"/>
                </a:solidFill>
                <a:latin typeface="Open Sans Light"/>
              </a:rPr>
              <a:t>- Týr a Sidon - mestá, v ktorých sa praktizovala pohanská modloslužba</a:t>
            </a:r>
          </a:p>
        </p:txBody>
      </p:sp>
      <p:sp>
        <p:nvSpPr>
          <p:cNvPr id="7" name="TextBox 7"/>
          <p:cNvSpPr txBox="1"/>
          <p:nvPr/>
        </p:nvSpPr>
        <p:spPr>
          <a:xfrm>
            <a:off x="320846" y="4486910"/>
            <a:ext cx="9573720" cy="656590"/>
          </a:xfrm>
          <a:prstGeom prst="rect">
            <a:avLst/>
          </a:prstGeom>
        </p:spPr>
        <p:txBody>
          <a:bodyPr lIns="0" tIns="0" rIns="0" bIns="0" rtlCol="0" anchor="t">
            <a:spAutoFit/>
          </a:bodyPr>
          <a:lstStyle/>
          <a:p>
            <a:pPr algn="just">
              <a:lnSpc>
                <a:spcPts val="2660"/>
              </a:lnSpc>
              <a:spcBef>
                <a:spcPct val="0"/>
              </a:spcBef>
            </a:pPr>
            <a:r>
              <a:rPr lang="en-US" sz="1900">
                <a:solidFill>
                  <a:srgbClr val="000000"/>
                </a:solidFill>
                <a:latin typeface="Open Sans Light"/>
              </a:rPr>
              <a:t>- ľudia tu nerozlišovali čisté a nečisté jedlá, uctievali bôžikov, vykonávali pohanský kult                    na ich oslavu a nezachovávali Božie prikázania</a:t>
            </a:r>
          </a:p>
        </p:txBody>
      </p:sp>
      <p:sp>
        <p:nvSpPr>
          <p:cNvPr id="8" name="TextBox 8"/>
          <p:cNvSpPr txBox="1"/>
          <p:nvPr/>
        </p:nvSpPr>
        <p:spPr>
          <a:xfrm>
            <a:off x="-312798" y="3709112"/>
            <a:ext cx="5382404" cy="323215"/>
          </a:xfrm>
          <a:prstGeom prst="rect">
            <a:avLst/>
          </a:prstGeom>
        </p:spPr>
        <p:txBody>
          <a:bodyPr lIns="0" tIns="0" rIns="0" bIns="0" rtlCol="0" anchor="t">
            <a:spAutoFit/>
          </a:bodyPr>
          <a:lstStyle/>
          <a:p>
            <a:pPr algn="ctr">
              <a:lnSpc>
                <a:spcPts val="2660"/>
              </a:lnSpc>
              <a:spcBef>
                <a:spcPct val="0"/>
              </a:spcBef>
            </a:pPr>
            <a:r>
              <a:rPr lang="en-US" sz="1900">
                <a:solidFill>
                  <a:srgbClr val="000000"/>
                </a:solidFill>
                <a:latin typeface="Open Sans Light"/>
              </a:rPr>
              <a:t>- pohanské národy = nepriatelia Židov</a:t>
            </a:r>
          </a:p>
        </p:txBody>
      </p:sp>
      <p:sp>
        <p:nvSpPr>
          <p:cNvPr id="9" name="TextBox 9"/>
          <p:cNvSpPr txBox="1"/>
          <p:nvPr/>
        </p:nvSpPr>
        <p:spPr>
          <a:xfrm>
            <a:off x="320846" y="5645118"/>
            <a:ext cx="10211121" cy="656590"/>
          </a:xfrm>
          <a:prstGeom prst="rect">
            <a:avLst/>
          </a:prstGeom>
        </p:spPr>
        <p:txBody>
          <a:bodyPr lIns="0" tIns="0" rIns="0" bIns="0" rtlCol="0" anchor="t">
            <a:spAutoFit/>
          </a:bodyPr>
          <a:lstStyle/>
          <a:p>
            <a:pPr>
              <a:lnSpc>
                <a:spcPts val="2660"/>
              </a:lnSpc>
              <a:spcBef>
                <a:spcPct val="0"/>
              </a:spcBef>
            </a:pPr>
            <a:r>
              <a:rPr lang="en-US" sz="1900">
                <a:solidFill>
                  <a:srgbClr val="000000"/>
                </a:solidFill>
                <a:latin typeface="Open Sans Light"/>
              </a:rPr>
              <a:t>- Židia používali pre obyvateľov nežidovského pôvodu označenie všeobecné označenie "Gréci",             ale aj "pohania", "hriešnici", "psy"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EF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41282" y="1965232"/>
            <a:ext cx="5321203" cy="6569386"/>
          </a:xfrm>
          <a:prstGeom prst="rect">
            <a:avLst/>
          </a:prstGeom>
        </p:spPr>
      </p:pic>
      <p:sp>
        <p:nvSpPr>
          <p:cNvPr id="3" name="TextBox 3"/>
          <p:cNvSpPr txBox="1"/>
          <p:nvPr/>
        </p:nvSpPr>
        <p:spPr>
          <a:xfrm>
            <a:off x="839173" y="721995"/>
            <a:ext cx="10167874" cy="35623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Open Sans Extra Bold Italics"/>
              </a:rPr>
              <a:t>"Zmiluj sa nado mnou, Pane, syn Dávidov! Dcéru mi hrozne trápi zlý duch."</a:t>
            </a:r>
          </a:p>
        </p:txBody>
      </p:sp>
      <p:sp>
        <p:nvSpPr>
          <p:cNvPr id="4" name="TextBox 4"/>
          <p:cNvSpPr txBox="1"/>
          <p:nvPr/>
        </p:nvSpPr>
        <p:spPr>
          <a:xfrm>
            <a:off x="5824228" y="2222928"/>
            <a:ext cx="11735730" cy="656590"/>
          </a:xfrm>
          <a:prstGeom prst="rect">
            <a:avLst/>
          </a:prstGeom>
        </p:spPr>
        <p:txBody>
          <a:bodyPr lIns="0" tIns="0" rIns="0" bIns="0" rtlCol="0" anchor="t">
            <a:spAutoFit/>
          </a:bodyPr>
          <a:lstStyle/>
          <a:p>
            <a:pPr algn="just">
              <a:lnSpc>
                <a:spcPts val="2660"/>
              </a:lnSpc>
              <a:spcBef>
                <a:spcPct val="0"/>
              </a:spcBef>
            </a:pPr>
            <a:r>
              <a:rPr lang="en-US" sz="1900">
                <a:solidFill>
                  <a:srgbClr val="000000"/>
                </a:solidFill>
                <a:latin typeface="Open Sans Light"/>
              </a:rPr>
              <a:t>Žena ho vzýva ako Mesiáša, ktorého očakáva židovský národ (oslovenie "Syn Dávidov" je židovský mesiášsky titul) a jej slová navyše ukazujú veľkú dôveru v Ježišove schopnosti uzdraviť jej dcéru. </a:t>
            </a:r>
          </a:p>
        </p:txBody>
      </p:sp>
      <p:sp>
        <p:nvSpPr>
          <p:cNvPr id="5" name="TextBox 5"/>
          <p:cNvSpPr txBox="1"/>
          <p:nvPr/>
        </p:nvSpPr>
        <p:spPr>
          <a:xfrm>
            <a:off x="9139238" y="4840605"/>
            <a:ext cx="9525" cy="539115"/>
          </a:xfrm>
          <a:prstGeom prst="rect">
            <a:avLst/>
          </a:prstGeom>
        </p:spPr>
        <p:txBody>
          <a:bodyPr lIns="0" tIns="0" rIns="0" bIns="0" rtlCol="0" anchor="t">
            <a:spAutoFit/>
          </a:bodyPr>
          <a:lstStyle/>
          <a:p>
            <a:pPr algn="ctr">
              <a:lnSpc>
                <a:spcPts val="4409"/>
              </a:lnSpc>
              <a:spcBef>
                <a:spcPct val="0"/>
              </a:spcBef>
            </a:pPr>
            <a:endParaRPr/>
          </a:p>
        </p:txBody>
      </p:sp>
      <p:sp>
        <p:nvSpPr>
          <p:cNvPr id="6" name="TextBox 6"/>
          <p:cNvSpPr txBox="1"/>
          <p:nvPr/>
        </p:nvSpPr>
        <p:spPr>
          <a:xfrm>
            <a:off x="5824228" y="3393519"/>
            <a:ext cx="11735730" cy="656590"/>
          </a:xfrm>
          <a:prstGeom prst="rect">
            <a:avLst/>
          </a:prstGeom>
        </p:spPr>
        <p:txBody>
          <a:bodyPr lIns="0" tIns="0" rIns="0" bIns="0" rtlCol="0" anchor="t">
            <a:spAutoFit/>
          </a:bodyPr>
          <a:lstStyle/>
          <a:p>
            <a:pPr algn="just">
              <a:lnSpc>
                <a:spcPts val="2660"/>
              </a:lnSpc>
              <a:spcBef>
                <a:spcPct val="0"/>
              </a:spcBef>
            </a:pPr>
            <a:r>
              <a:rPr lang="en-US" sz="1900">
                <a:solidFill>
                  <a:srgbClr val="000000"/>
                </a:solidFill>
                <a:latin typeface="Open Sans Light"/>
              </a:rPr>
              <a:t>Oslovenie "Pane" sa v biblickom slovníku používa pre Boha. Ide o vyznanie viery, lebo žena spoznáva               v Ježišovi Boha.</a:t>
            </a:r>
          </a:p>
        </p:txBody>
      </p:sp>
      <p:sp>
        <p:nvSpPr>
          <p:cNvPr id="7" name="TextBox 7"/>
          <p:cNvSpPr txBox="1"/>
          <p:nvPr/>
        </p:nvSpPr>
        <p:spPr>
          <a:xfrm>
            <a:off x="5824228" y="4869180"/>
            <a:ext cx="2762845" cy="323215"/>
          </a:xfrm>
          <a:prstGeom prst="rect">
            <a:avLst/>
          </a:prstGeom>
        </p:spPr>
        <p:txBody>
          <a:bodyPr lIns="0" tIns="0" rIns="0" bIns="0" rtlCol="0" anchor="t">
            <a:spAutoFit/>
          </a:bodyPr>
          <a:lstStyle/>
          <a:p>
            <a:pPr algn="ctr">
              <a:lnSpc>
                <a:spcPts val="2660"/>
              </a:lnSpc>
              <a:spcBef>
                <a:spcPct val="0"/>
              </a:spcBef>
            </a:pPr>
            <a:r>
              <a:rPr lang="en-US" sz="1900">
                <a:solidFill>
                  <a:srgbClr val="000000"/>
                </a:solidFill>
                <a:latin typeface="Open Sans Light"/>
              </a:rPr>
              <a:t>Ale Ježiš jej neodpovedá...</a:t>
            </a:r>
          </a:p>
        </p:txBody>
      </p:sp>
      <p:sp>
        <p:nvSpPr>
          <p:cNvPr id="8" name="TextBox 8"/>
          <p:cNvSpPr txBox="1"/>
          <p:nvPr/>
        </p:nvSpPr>
        <p:spPr>
          <a:xfrm>
            <a:off x="5824228" y="5942608"/>
            <a:ext cx="11735730" cy="989965"/>
          </a:xfrm>
          <a:prstGeom prst="rect">
            <a:avLst/>
          </a:prstGeom>
        </p:spPr>
        <p:txBody>
          <a:bodyPr lIns="0" tIns="0" rIns="0" bIns="0" rtlCol="0" anchor="t">
            <a:spAutoFit/>
          </a:bodyPr>
          <a:lstStyle/>
          <a:p>
            <a:pPr algn="just">
              <a:lnSpc>
                <a:spcPts val="2660"/>
              </a:lnSpc>
              <a:spcBef>
                <a:spcPct val="0"/>
              </a:spcBef>
            </a:pPr>
            <a:r>
              <a:rPr lang="en-US" sz="1900">
                <a:solidFill>
                  <a:srgbClr val="000000"/>
                </a:solidFill>
                <a:latin typeface="Open Sans Light"/>
              </a:rPr>
              <a:t>Zdanlivá prísnosť Krista, keď nevenoval pozornosť prosiacej matke, má však úplne iný cieľ. Boh vo svojej dobrote chce zdokonaliť hodnotu oveľa väčšiu ako zdravie dcéry, túži zdokonaliť vieru matky. Každé mlčanie Boha na prosbu, ktorá Mu je prednášaná, je skúškou viery toho, kto sa modlí.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EF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71036" y="0"/>
            <a:ext cx="8016964" cy="10287000"/>
          </a:xfrm>
          <a:prstGeom prst="rect">
            <a:avLst/>
          </a:prstGeom>
        </p:spPr>
      </p:pic>
      <p:sp>
        <p:nvSpPr>
          <p:cNvPr id="3" name="TextBox 3"/>
          <p:cNvSpPr txBox="1"/>
          <p:nvPr/>
        </p:nvSpPr>
        <p:spPr>
          <a:xfrm>
            <a:off x="1391926" y="721995"/>
            <a:ext cx="8174980" cy="35623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Open Sans Extra Bold Italics"/>
              </a:rPr>
              <a:t>"prišla k nemu, poklonila sa mu a povedala: "Pane, pomôž mi!"</a:t>
            </a:r>
          </a:p>
        </p:txBody>
      </p:sp>
      <p:sp>
        <p:nvSpPr>
          <p:cNvPr id="4" name="TextBox 4"/>
          <p:cNvSpPr txBox="1"/>
          <p:nvPr/>
        </p:nvSpPr>
        <p:spPr>
          <a:xfrm>
            <a:off x="689557" y="2111209"/>
            <a:ext cx="7476280" cy="323215"/>
          </a:xfrm>
          <a:prstGeom prst="rect">
            <a:avLst/>
          </a:prstGeom>
        </p:spPr>
        <p:txBody>
          <a:bodyPr lIns="0" tIns="0" rIns="0" bIns="0" rtlCol="0" anchor="t">
            <a:spAutoFit/>
          </a:bodyPr>
          <a:lstStyle/>
          <a:p>
            <a:pPr algn="ctr">
              <a:lnSpc>
                <a:spcPts val="2660"/>
              </a:lnSpc>
              <a:spcBef>
                <a:spcPct val="0"/>
              </a:spcBef>
            </a:pPr>
            <a:r>
              <a:rPr lang="en-US" sz="1900">
                <a:solidFill>
                  <a:srgbClr val="000000"/>
                </a:solidFill>
                <a:latin typeface="Open Sans Light"/>
              </a:rPr>
              <a:t> Žena je v zúfalej situácii matky, ktorá opúšťa svoje choré dieťa. </a:t>
            </a:r>
          </a:p>
        </p:txBody>
      </p:sp>
      <p:sp>
        <p:nvSpPr>
          <p:cNvPr id="5" name="TextBox 5"/>
          <p:cNvSpPr txBox="1"/>
          <p:nvPr/>
        </p:nvSpPr>
        <p:spPr>
          <a:xfrm>
            <a:off x="929163" y="2818360"/>
            <a:ext cx="2083566" cy="323215"/>
          </a:xfrm>
          <a:prstGeom prst="rect">
            <a:avLst/>
          </a:prstGeom>
        </p:spPr>
        <p:txBody>
          <a:bodyPr lIns="0" tIns="0" rIns="0" bIns="0" rtlCol="0" anchor="t">
            <a:spAutoFit/>
          </a:bodyPr>
          <a:lstStyle/>
          <a:p>
            <a:pPr algn="ctr">
              <a:lnSpc>
                <a:spcPts val="2660"/>
              </a:lnSpc>
              <a:spcBef>
                <a:spcPct val="0"/>
              </a:spcBef>
            </a:pPr>
            <a:r>
              <a:rPr lang="en-US" sz="1900">
                <a:solidFill>
                  <a:srgbClr val="000000"/>
                </a:solidFill>
                <a:latin typeface="Open Sans Light"/>
              </a:rPr>
              <a:t>Prichádza sama.</a:t>
            </a:r>
          </a:p>
        </p:txBody>
      </p:sp>
      <p:sp>
        <p:nvSpPr>
          <p:cNvPr id="6" name="TextBox 6"/>
          <p:cNvSpPr txBox="1"/>
          <p:nvPr/>
        </p:nvSpPr>
        <p:spPr>
          <a:xfrm>
            <a:off x="929163" y="3524984"/>
            <a:ext cx="5661320" cy="656590"/>
          </a:xfrm>
          <a:prstGeom prst="rect">
            <a:avLst/>
          </a:prstGeom>
        </p:spPr>
        <p:txBody>
          <a:bodyPr lIns="0" tIns="0" rIns="0" bIns="0" rtlCol="0" anchor="t">
            <a:spAutoFit/>
          </a:bodyPr>
          <a:lstStyle/>
          <a:p>
            <a:pPr algn="ctr">
              <a:lnSpc>
                <a:spcPts val="2660"/>
              </a:lnSpc>
            </a:pPr>
            <a:r>
              <a:rPr lang="en-US" sz="1900">
                <a:solidFill>
                  <a:srgbClr val="000000"/>
                </a:solidFill>
                <a:latin typeface="Open Sans Light"/>
              </a:rPr>
              <a:t>Hľadá všetky možnosti, aby sa jej dcéra uzdravila.</a:t>
            </a:r>
          </a:p>
          <a:p>
            <a:pPr algn="ctr">
              <a:lnSpc>
                <a:spcPts val="2660"/>
              </a:lnSpc>
              <a:spcBef>
                <a:spcPct val="0"/>
              </a:spcBef>
            </a:pPr>
            <a:endParaRPr lang="en-US" sz="1900">
              <a:solidFill>
                <a:srgbClr val="000000"/>
              </a:solidFill>
              <a:latin typeface="Open Sans Light"/>
            </a:endParaRPr>
          </a:p>
        </p:txBody>
      </p:sp>
      <p:sp>
        <p:nvSpPr>
          <p:cNvPr id="7" name="TextBox 7"/>
          <p:cNvSpPr txBox="1"/>
          <p:nvPr/>
        </p:nvSpPr>
        <p:spPr>
          <a:xfrm>
            <a:off x="1098938" y="4264737"/>
            <a:ext cx="8760955" cy="656590"/>
          </a:xfrm>
          <a:prstGeom prst="rect">
            <a:avLst/>
          </a:prstGeom>
        </p:spPr>
        <p:txBody>
          <a:bodyPr lIns="0" tIns="0" rIns="0" bIns="0" rtlCol="0" anchor="t">
            <a:spAutoFit/>
          </a:bodyPr>
          <a:lstStyle/>
          <a:p>
            <a:pPr algn="ctr">
              <a:lnSpc>
                <a:spcPts val="2660"/>
              </a:lnSpc>
              <a:spcBef>
                <a:spcPct val="0"/>
              </a:spcBef>
            </a:pPr>
            <a:r>
              <a:rPr lang="en-US" sz="1900">
                <a:solidFill>
                  <a:srgbClr val="000000"/>
                </a:solidFill>
                <a:latin typeface="Open Sans Light"/>
              </a:rPr>
              <a:t>Kľaká si pred Ježišom = vyjadrenie hlbokej viery. Prosí od neho to, čo dokáže              iba Boh - zvíťaziť nad zlým duchom.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EF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980290" y="5143500"/>
            <a:ext cx="11440031" cy="4345858"/>
          </a:xfrm>
          <a:prstGeom prst="rect">
            <a:avLst/>
          </a:prstGeom>
        </p:spPr>
      </p:pic>
      <p:sp>
        <p:nvSpPr>
          <p:cNvPr id="3" name="TextBox 3"/>
          <p:cNvSpPr txBox="1"/>
          <p:nvPr/>
        </p:nvSpPr>
        <p:spPr>
          <a:xfrm>
            <a:off x="852176" y="856297"/>
            <a:ext cx="7956263" cy="35623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Open Sans Extra Bold Italics"/>
              </a:rPr>
              <a:t>"Nie je dobré vziať chlieb deťom a hodiť ho šťenatám."</a:t>
            </a:r>
          </a:p>
        </p:txBody>
      </p:sp>
      <p:sp>
        <p:nvSpPr>
          <p:cNvPr id="4" name="TextBox 4"/>
          <p:cNvSpPr txBox="1"/>
          <p:nvPr/>
        </p:nvSpPr>
        <p:spPr>
          <a:xfrm>
            <a:off x="585006" y="1726262"/>
            <a:ext cx="16674294" cy="656590"/>
          </a:xfrm>
          <a:prstGeom prst="rect">
            <a:avLst/>
          </a:prstGeom>
        </p:spPr>
        <p:txBody>
          <a:bodyPr lIns="0" tIns="0" rIns="0" bIns="0" rtlCol="0" anchor="t">
            <a:spAutoFit/>
          </a:bodyPr>
          <a:lstStyle/>
          <a:p>
            <a:pPr algn="just">
              <a:lnSpc>
                <a:spcPts val="2660"/>
              </a:lnSpc>
              <a:spcBef>
                <a:spcPct val="0"/>
              </a:spcBef>
            </a:pPr>
            <a:r>
              <a:rPr lang="en-US" sz="1900">
                <a:solidFill>
                  <a:srgbClr val="000000"/>
                </a:solidFill>
                <a:latin typeface="Open Sans Light"/>
              </a:rPr>
              <a:t>Teraz jej Ježiš odpovedá, aj keď jeho slová vyjadrujú odmietnutie: „Nie je dobré vziať chlieb deťom a hodiť ho šteňatám.“  Vlastné deti sú predsa Izraeliti, pretože Izrael je prvorodeným Božím synom (porov. Ex 4,22); psy sú pre Izraelitov nečisté zvieratá, ktoré v Písme symbolizujú pohanov. </a:t>
            </a:r>
          </a:p>
        </p:txBody>
      </p:sp>
      <p:sp>
        <p:nvSpPr>
          <p:cNvPr id="5" name="TextBox 5"/>
          <p:cNvSpPr txBox="1"/>
          <p:nvPr/>
        </p:nvSpPr>
        <p:spPr>
          <a:xfrm>
            <a:off x="585006" y="2999991"/>
            <a:ext cx="16674294" cy="1323340"/>
          </a:xfrm>
          <a:prstGeom prst="rect">
            <a:avLst/>
          </a:prstGeom>
        </p:spPr>
        <p:txBody>
          <a:bodyPr lIns="0" tIns="0" rIns="0" bIns="0" rtlCol="0" anchor="t">
            <a:spAutoFit/>
          </a:bodyPr>
          <a:lstStyle/>
          <a:p>
            <a:pPr algn="just">
              <a:lnSpc>
                <a:spcPts val="2660"/>
              </a:lnSpc>
              <a:spcBef>
                <a:spcPct val="0"/>
              </a:spcBef>
            </a:pPr>
            <a:r>
              <a:rPr lang="en-US" sz="1900">
                <a:solidFill>
                  <a:srgbClr val="000000"/>
                </a:solidFill>
                <a:latin typeface="Open Sans Light"/>
              </a:rPr>
              <a:t>Žena reaguje pokorne, preto povie: "Áno, Pane", ale zároveň si ďalej vraví po svojom a dodá: „ale aj šteňatá jedia odrobinky, čo padajú zo stola ich pánov." Jej slová ukazujú hlbokú vieru: Áno, my pohania sme psi, ale verím, že Boh, ktorý vo svojej láske dáva chlieb všetkým ľuďom, neopustí ani nás v našich potrebách. Ježiš v jej slovách rozpoznáva hlbokú vieru, a preto napokon mení svoj postoj: „Žena, veľká je tvoja viera! Nech sa ti stane, ako chceš“ (Mt 15,28), a to slovo spôsobí okamžité uzdravenie jej dcéry.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1449</Words>
  <Application>Microsoft Office PowerPoint</Application>
  <PresentationFormat>Vlastná</PresentationFormat>
  <Paragraphs>92</Paragraphs>
  <Slides>17</Slides>
  <Notes>0</Notes>
  <HiddenSlides>0</HiddenSlides>
  <MMClips>0</MMClips>
  <ScaleCrop>false</ScaleCrop>
  <HeadingPairs>
    <vt:vector size="6" baseType="variant">
      <vt:variant>
        <vt:lpstr>Použité písma</vt:lpstr>
      </vt:variant>
      <vt:variant>
        <vt:i4>11</vt:i4>
      </vt:variant>
      <vt:variant>
        <vt:lpstr>Motív</vt:lpstr>
      </vt:variant>
      <vt:variant>
        <vt:i4>1</vt:i4>
      </vt:variant>
      <vt:variant>
        <vt:lpstr>Nadpisy snímok</vt:lpstr>
      </vt:variant>
      <vt:variant>
        <vt:i4>17</vt:i4>
      </vt:variant>
    </vt:vector>
  </HeadingPairs>
  <TitlesOfParts>
    <vt:vector size="29" baseType="lpstr">
      <vt:lpstr>Architects Daughter</vt:lpstr>
      <vt:lpstr>Open Sans</vt:lpstr>
      <vt:lpstr>Barrio</vt:lpstr>
      <vt:lpstr>Sacramento</vt:lpstr>
      <vt:lpstr>Nickainley</vt:lpstr>
      <vt:lpstr>Arial</vt:lpstr>
      <vt:lpstr>Open Sans Extra Bold Italics</vt:lpstr>
      <vt:lpstr>Calibri</vt:lpstr>
      <vt:lpstr>Open Sans Light</vt:lpstr>
      <vt:lpstr>Open Sans Extra Bold</vt:lpstr>
      <vt:lpstr>Open Sans Light Bold</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Lectio divina</dc:title>
  <dc:creator>Metodik KPKC</dc:creator>
  <cp:lastModifiedBy>Metodik KPKC</cp:lastModifiedBy>
  <cp:revision>2</cp:revision>
  <dcterms:created xsi:type="dcterms:W3CDTF">2006-08-16T00:00:00Z</dcterms:created>
  <dcterms:modified xsi:type="dcterms:W3CDTF">2020-03-10T11:15:45Z</dcterms:modified>
  <dc:identifier>DAD1qDcZYdk</dc:identifier>
</cp:coreProperties>
</file>